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6"/>
  </p:notesMasterIdLst>
  <p:handoutMasterIdLst>
    <p:handoutMasterId r:id="rId47"/>
  </p:handoutMasterIdLst>
  <p:sldIdLst>
    <p:sldId id="256" r:id="rId2"/>
    <p:sldId id="298" r:id="rId3"/>
    <p:sldId id="258" r:id="rId4"/>
    <p:sldId id="276" r:id="rId5"/>
    <p:sldId id="260" r:id="rId6"/>
    <p:sldId id="288" r:id="rId7"/>
    <p:sldId id="289" r:id="rId8"/>
    <p:sldId id="340" r:id="rId9"/>
    <p:sldId id="269" r:id="rId10"/>
    <p:sldId id="381" r:id="rId11"/>
    <p:sldId id="271" r:id="rId12"/>
    <p:sldId id="261" r:id="rId13"/>
    <p:sldId id="268" r:id="rId14"/>
    <p:sldId id="270" r:id="rId15"/>
    <p:sldId id="273" r:id="rId16"/>
    <p:sldId id="274" r:id="rId17"/>
    <p:sldId id="299" r:id="rId18"/>
    <p:sldId id="300" r:id="rId19"/>
    <p:sldId id="301" r:id="rId20"/>
    <p:sldId id="302" r:id="rId21"/>
    <p:sldId id="303" r:id="rId22"/>
    <p:sldId id="304" r:id="rId23"/>
    <p:sldId id="305" r:id="rId24"/>
    <p:sldId id="379" r:id="rId25"/>
    <p:sldId id="377" r:id="rId26"/>
    <p:sldId id="416" r:id="rId27"/>
    <p:sldId id="309" r:id="rId28"/>
    <p:sldId id="310" r:id="rId29"/>
    <p:sldId id="311" r:id="rId30"/>
    <p:sldId id="312" r:id="rId31"/>
    <p:sldId id="326" r:id="rId32"/>
    <p:sldId id="327" r:id="rId33"/>
    <p:sldId id="328" r:id="rId34"/>
    <p:sldId id="329" r:id="rId35"/>
    <p:sldId id="330" r:id="rId36"/>
    <p:sldId id="331" r:id="rId37"/>
    <p:sldId id="342" r:id="rId38"/>
    <p:sldId id="380" r:id="rId39"/>
    <p:sldId id="378" r:id="rId40"/>
    <p:sldId id="417" r:id="rId41"/>
    <p:sldId id="418" r:id="rId42"/>
    <p:sldId id="337" r:id="rId43"/>
    <p:sldId id="338" r:id="rId44"/>
    <p:sldId id="339" r:id="rId45"/>
  </p:sldIdLst>
  <p:sldSz cx="9144000" cy="5143500" type="screen16x9"/>
  <p:notesSz cx="6858000" cy="9144000"/>
  <p:embeddedFontLst>
    <p:embeddedFont>
      <p:font typeface="Roboto" panose="020B0604020202020204" charset="0"/>
      <p:regular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1620">
          <p15:clr>
            <a:srgbClr val="A4A3A4"/>
          </p15:clr>
        </p15:guide>
        <p15:guide id="2" pos="28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94"/>
    <a:srgbClr val="741B47"/>
    <a:srgbClr val="A01B47"/>
    <a:srgbClr val="85E497"/>
    <a:srgbClr val="1CAC04"/>
    <a:srgbClr val="FABA75"/>
    <a:srgbClr val="F8CD88"/>
    <a:srgbClr val="E516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72"/>
      </p:cViewPr>
      <p:guideLst>
        <p:guide orient="horz" pos="1620"/>
        <p:guide pos="28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1.fntdata"/><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t>2/9/2022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fff516d5c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fff516d5c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fff516d5c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fff516d5c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fff516d5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fff516d5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fff516d5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fff516d5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fff516d5c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fff516d5c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fff516d5c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fff516d5c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fff516d5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fff516d5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fff516d5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fff516d5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fff516d5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fff516d5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fff516d5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fff516d5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fff516d5c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fff516d5c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fff516d5c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fff516d5c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fff516d5c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fff516d5c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fff516d5c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fff516d5c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1pPr>
            <a:lvl2pPr lvl="1">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2pPr>
            <a:lvl3pPr lvl="2">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3pPr>
            <a:lvl4pPr lvl="3">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4pPr>
            <a:lvl5pPr lvl="4">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5pPr>
            <a:lvl6pPr lvl="5">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6pPr>
            <a:lvl7pPr lvl="6">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7pPr>
            <a:lvl8pPr lvl="7">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8pPr>
            <a:lvl9pPr lvl="8">
              <a:spcBef>
                <a:spcPts val="0"/>
              </a:spcBef>
              <a:spcAft>
                <a:spcPts val="0"/>
              </a:spcAft>
              <a:buClr>
                <a:schemeClr val="lt1"/>
              </a:buClr>
              <a:buSzPts val="3200"/>
              <a:buFont typeface="Roboto" panose="02000000000000000000"/>
              <a:buNone/>
              <a:defRPr sz="3200">
                <a:solidFill>
                  <a:schemeClr val="lt1"/>
                </a:solidFill>
                <a:latin typeface="Roboto" panose="02000000000000000000"/>
                <a:ea typeface="Roboto" panose="02000000000000000000"/>
                <a:cs typeface="Roboto" panose="02000000000000000000"/>
                <a:sym typeface="Roboto" panose="02000000000000000000"/>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Font typeface="Roboto" panose="02000000000000000000"/>
              <a:buChar char="●"/>
              <a:defRPr sz="1800">
                <a:solidFill>
                  <a:schemeClr val="lt2"/>
                </a:solidFill>
                <a:latin typeface="Roboto" panose="02000000000000000000"/>
                <a:ea typeface="Roboto" panose="02000000000000000000"/>
                <a:cs typeface="Roboto" panose="02000000000000000000"/>
                <a:sym typeface="Roboto" panose="02000000000000000000"/>
              </a:defRPr>
            </a:lvl1pPr>
            <a:lvl2pPr marL="914400" lvl="1"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2pPr>
            <a:lvl3pPr marL="1371600" lvl="2"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3pPr>
            <a:lvl4pPr marL="1828800" lvl="3"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4pPr>
            <a:lvl5pPr marL="2286000" lvl="4"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5pPr>
            <a:lvl6pPr marL="2743200" lvl="5"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6pPr>
            <a:lvl7pPr marL="3200400" lvl="6"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7pPr>
            <a:lvl8pPr marL="3657600" lvl="7" indent="-317500">
              <a:lnSpc>
                <a:spcPct val="115000"/>
              </a:lnSpc>
              <a:spcBef>
                <a:spcPts val="1600"/>
              </a:spcBef>
              <a:spcAft>
                <a:spcPts val="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8pPr>
            <a:lvl9pPr marL="4114800" lvl="8" indent="-317500">
              <a:lnSpc>
                <a:spcPct val="115000"/>
              </a:lnSpc>
              <a:spcBef>
                <a:spcPts val="1600"/>
              </a:spcBef>
              <a:spcAft>
                <a:spcPts val="1600"/>
              </a:spcAft>
              <a:buClr>
                <a:schemeClr val="lt2"/>
              </a:buClr>
              <a:buSzPts val="1400"/>
              <a:buFont typeface="Roboto" panose="02000000000000000000"/>
              <a:buChar char="■"/>
              <a:defRPr>
                <a:solidFill>
                  <a:schemeClr val="lt2"/>
                </a:solidFill>
                <a:latin typeface="Roboto" panose="02000000000000000000"/>
                <a:ea typeface="Roboto" panose="02000000000000000000"/>
                <a:cs typeface="Roboto" panose="02000000000000000000"/>
                <a:sym typeface="Roboto" panose="02000000000000000000"/>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panose="02000000000000000000"/>
                <a:ea typeface="Roboto" panose="02000000000000000000"/>
                <a:cs typeface="Roboto" panose="02000000000000000000"/>
                <a:sym typeface="Roboto" panose="02000000000000000000"/>
              </a:defRPr>
            </a:lvl1pPr>
            <a:lvl2pPr lvl="1" algn="r">
              <a:buNone/>
              <a:defRPr sz="1000">
                <a:solidFill>
                  <a:schemeClr val="lt2"/>
                </a:solidFill>
                <a:latin typeface="Roboto" panose="02000000000000000000"/>
                <a:ea typeface="Roboto" panose="02000000000000000000"/>
                <a:cs typeface="Roboto" panose="02000000000000000000"/>
                <a:sym typeface="Roboto" panose="02000000000000000000"/>
              </a:defRPr>
            </a:lvl2pPr>
            <a:lvl3pPr lvl="2" algn="r">
              <a:buNone/>
              <a:defRPr sz="1000">
                <a:solidFill>
                  <a:schemeClr val="lt2"/>
                </a:solidFill>
                <a:latin typeface="Roboto" panose="02000000000000000000"/>
                <a:ea typeface="Roboto" panose="02000000000000000000"/>
                <a:cs typeface="Roboto" panose="02000000000000000000"/>
                <a:sym typeface="Roboto" panose="02000000000000000000"/>
              </a:defRPr>
            </a:lvl3pPr>
            <a:lvl4pPr lvl="3" algn="r">
              <a:buNone/>
              <a:defRPr sz="1000">
                <a:solidFill>
                  <a:schemeClr val="lt2"/>
                </a:solidFill>
                <a:latin typeface="Roboto" panose="02000000000000000000"/>
                <a:ea typeface="Roboto" panose="02000000000000000000"/>
                <a:cs typeface="Roboto" panose="02000000000000000000"/>
                <a:sym typeface="Roboto" panose="02000000000000000000"/>
              </a:defRPr>
            </a:lvl4pPr>
            <a:lvl5pPr lvl="4" algn="r">
              <a:buNone/>
              <a:defRPr sz="1000">
                <a:solidFill>
                  <a:schemeClr val="lt2"/>
                </a:solidFill>
                <a:latin typeface="Roboto" panose="02000000000000000000"/>
                <a:ea typeface="Roboto" panose="02000000000000000000"/>
                <a:cs typeface="Roboto" panose="02000000000000000000"/>
                <a:sym typeface="Roboto" panose="02000000000000000000"/>
              </a:defRPr>
            </a:lvl5pPr>
            <a:lvl6pPr lvl="5" algn="r">
              <a:buNone/>
              <a:defRPr sz="1000">
                <a:solidFill>
                  <a:schemeClr val="lt2"/>
                </a:solidFill>
                <a:latin typeface="Roboto" panose="02000000000000000000"/>
                <a:ea typeface="Roboto" panose="02000000000000000000"/>
                <a:cs typeface="Roboto" panose="02000000000000000000"/>
                <a:sym typeface="Roboto" panose="02000000000000000000"/>
              </a:defRPr>
            </a:lvl6pPr>
            <a:lvl7pPr lvl="6" algn="r">
              <a:buNone/>
              <a:defRPr sz="1000">
                <a:solidFill>
                  <a:schemeClr val="lt2"/>
                </a:solidFill>
                <a:latin typeface="Roboto" panose="02000000000000000000"/>
                <a:ea typeface="Roboto" panose="02000000000000000000"/>
                <a:cs typeface="Roboto" panose="02000000000000000000"/>
                <a:sym typeface="Roboto" panose="02000000000000000000"/>
              </a:defRPr>
            </a:lvl7pPr>
            <a:lvl8pPr lvl="7" algn="r">
              <a:buNone/>
              <a:defRPr sz="1000">
                <a:solidFill>
                  <a:schemeClr val="lt2"/>
                </a:solidFill>
                <a:latin typeface="Roboto" panose="02000000000000000000"/>
                <a:ea typeface="Roboto" panose="02000000000000000000"/>
                <a:cs typeface="Roboto" panose="02000000000000000000"/>
                <a:sym typeface="Roboto" panose="02000000000000000000"/>
              </a:defRPr>
            </a:lvl8pPr>
            <a:lvl9pPr lvl="8" algn="r">
              <a:buNone/>
              <a:defRPr sz="1000">
                <a:solidFill>
                  <a:schemeClr val="lt2"/>
                </a:solidFill>
                <a:latin typeface="Roboto" panose="02000000000000000000"/>
                <a:ea typeface="Roboto" panose="02000000000000000000"/>
                <a:cs typeface="Roboto" panose="02000000000000000000"/>
                <a:sym typeface="Roboto" panose="02000000000000000000"/>
              </a:defRPr>
            </a:lvl9pPr>
          </a:lstStyle>
          <a:p>
            <a:pPr marL="0" lvl="0" indent="0" algn="r" rtl="0">
              <a:spcBef>
                <a:spcPts val="0"/>
              </a:spcBef>
              <a:spcAft>
                <a:spcPts val="0"/>
              </a:spcAft>
              <a:buNone/>
            </a:pPr>
            <a:fld id="{00000000-1234-1234-1234-123412341234}" type="slidenum">
              <a:rPr lang="en-GB"/>
              <a:t>‹#›</a:t>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419387" y="3391036"/>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dirty="0">
                <a:solidFill>
                  <a:srgbClr val="0B5394"/>
                </a:solidFill>
              </a:rPr>
              <a:t>Whalton Class 2 </a:t>
            </a:r>
            <a:br>
              <a:rPr dirty="0">
                <a:solidFill>
                  <a:srgbClr val="0B5394"/>
                </a:solidFill>
              </a:rPr>
            </a:br>
            <a:r>
              <a:rPr dirty="0">
                <a:solidFill>
                  <a:schemeClr val="bg1"/>
                </a:solidFill>
              </a:rPr>
              <a:t>Spring 2022</a:t>
            </a:r>
            <a:r>
              <a:rPr dirty="0">
                <a:solidFill>
                  <a:srgbClr val="0B5394"/>
                </a:solidFill>
              </a:rPr>
              <a:t> </a:t>
            </a:r>
            <a:br>
              <a:rPr dirty="0">
                <a:solidFill>
                  <a:srgbClr val="0B5394"/>
                </a:solidFill>
              </a:rPr>
            </a:br>
            <a:r>
              <a:rPr dirty="0">
                <a:solidFill>
                  <a:srgbClr val="E5161D"/>
                </a:solidFill>
              </a:rPr>
              <a:t>Learning Journey</a:t>
            </a:r>
          </a:p>
        </p:txBody>
      </p:sp>
      <p:pic>
        <p:nvPicPr>
          <p:cNvPr id="2" name="Picture 1"/>
          <p:cNvPicPr>
            <a:picLocks noChangeAspect="1"/>
          </p:cNvPicPr>
          <p:nvPr/>
        </p:nvPicPr>
        <p:blipFill>
          <a:blip r:embed="rId3"/>
          <a:stretch>
            <a:fillRect/>
          </a:stretch>
        </p:blipFill>
        <p:spPr>
          <a:xfrm>
            <a:off x="217116" y="232336"/>
            <a:ext cx="8626642" cy="16156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Geography</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Geography topic will </a:t>
            </a:r>
            <a:r>
              <a:rPr lang="en-US" sz="1800" dirty="0" smtClean="0">
                <a:solidFill>
                  <a:srgbClr val="FFFFFF"/>
                </a:solidFill>
              </a:rPr>
              <a:t>be </a:t>
            </a:r>
            <a:r>
              <a:rPr lang="en-US" sz="1800" dirty="0" smtClean="0">
                <a:solidFill>
                  <a:srgbClr val="741B47"/>
                </a:solidFill>
              </a:rPr>
              <a:t>Extreme Earth</a:t>
            </a:r>
            <a:r>
              <a:rPr lang="en-GB" sz="1800" dirty="0" smtClean="0">
                <a:solidFill>
                  <a:srgbClr val="FFFFFF"/>
                </a:solidFill>
              </a:rPr>
              <a:t>. Objectives to be covered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31988"/>
            <a:ext cx="8130923" cy="203009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sym typeface="+mn-ea"/>
              </a:rPr>
              <a:t>I can understand geographical similarities and differences through studying physical geography</a:t>
            </a:r>
            <a:endParaRPr sz="1800" dirty="0">
              <a:solidFill>
                <a:srgbClr val="0B5394"/>
              </a:solidFill>
              <a:sym typeface="+mn-ea"/>
            </a:endParaRPr>
          </a:p>
          <a:p>
            <a:pPr marL="285750" indent="-285750">
              <a:buFont typeface="Arial" panose="020B0604020202020204" pitchFamily="34" charset="0"/>
              <a:buChar char="•"/>
            </a:pPr>
            <a:r>
              <a:rPr sz="1800" dirty="0">
                <a:solidFill>
                  <a:srgbClr val="0B5394"/>
                </a:solidFill>
                <a:sym typeface="+mn-ea"/>
              </a:rPr>
              <a:t>I can </a:t>
            </a:r>
            <a:r>
              <a:rPr lang="en-GB" sz="1800" dirty="0">
                <a:solidFill>
                  <a:srgbClr val="0B5394"/>
                </a:solidFill>
              </a:rPr>
              <a:t>use appropriate geographical vocabulary</a:t>
            </a:r>
          </a:p>
          <a:p>
            <a:pPr marL="285750" indent="-285750">
              <a:buFont typeface="Arial" panose="020B0604020202020204" pitchFamily="34" charset="0"/>
              <a:buChar char="•"/>
            </a:pPr>
            <a:r>
              <a:rPr lang="en-GB" sz="1800" dirty="0">
                <a:solidFill>
                  <a:srgbClr val="0B5394"/>
                </a:solidFill>
                <a:sym typeface="+mn-ea"/>
              </a:rPr>
              <a:t>I can </a:t>
            </a:r>
            <a:r>
              <a:rPr sz="1800" dirty="0">
                <a:solidFill>
                  <a:srgbClr val="0B5394"/>
                </a:solidFill>
                <a:sym typeface="+mn-ea"/>
              </a:rPr>
              <a:t>explain how volcanoes are formed</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what causes earthquakes and how they are measured     </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what causes tsunamis and how they affect people     </a:t>
            </a:r>
            <a:endParaRPr sz="1800" dirty="0">
              <a:solidFill>
                <a:srgbClr val="0B5394"/>
              </a:solidFill>
            </a:endParaRPr>
          </a:p>
          <a:p>
            <a:pPr marL="285750" indent="-285750">
              <a:buFont typeface="Arial" panose="020B0604020202020204" pitchFamily="34" charset="0"/>
              <a:buChar char="•"/>
            </a:pPr>
            <a:endParaRPr lang="en-GB"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History</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History topic will focus on</a:t>
            </a:r>
            <a:r>
              <a:rPr lang="en-GB" sz="1800" dirty="0" smtClean="0">
                <a:solidFill>
                  <a:srgbClr val="741B47"/>
                </a:solidFill>
              </a:rPr>
              <a:t>World War 2</a:t>
            </a:r>
            <a:r>
              <a:rPr lang="en-GB" sz="1800" dirty="0" smtClean="0">
                <a:solidFill>
                  <a:srgbClr val="FFFFFF"/>
                </a:solidFill>
              </a:rPr>
              <a:t>. Our objectives </a:t>
            </a:r>
            <a:r>
              <a:rPr lang="en-US" altLang="en-GB" sz="1800" dirty="0" smtClean="0">
                <a:solidFill>
                  <a:srgbClr val="FFFFFF"/>
                </a:solidFill>
              </a:rPr>
              <a:t>will </a:t>
            </a:r>
            <a:r>
              <a:rPr lang="en-GB" sz="1800" dirty="0" smtClean="0">
                <a:solidFill>
                  <a:srgbClr val="FFFFFF"/>
                </a:solidFill>
              </a:rPr>
              <a:t>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709788"/>
            <a:ext cx="8130923"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GB" altLang="en-US" sz="1800" dirty="0" smtClean="0">
                <a:solidFill>
                  <a:srgbClr val="0B5394"/>
                </a:solidFill>
              </a:rPr>
              <a:t>identify when World War 2 took place in relation to other events</a:t>
            </a:r>
          </a:p>
          <a:p>
            <a:pPr marL="285750" indent="-285750">
              <a:buFont typeface="Arial" panose="020B0604020202020204" pitchFamily="34" charset="0"/>
              <a:buChar char="•"/>
            </a:pPr>
            <a:r>
              <a:rPr lang="en-GB" altLang="en-US" sz="1800" dirty="0">
                <a:solidFill>
                  <a:srgbClr val="0B5394"/>
                </a:solidFill>
              </a:rPr>
              <a:t>I can find out about a nationally and globally significant event</a:t>
            </a:r>
          </a:p>
          <a:p>
            <a:pPr marL="285750" indent="-285750">
              <a:buFont typeface="Arial" panose="020B0604020202020204" pitchFamily="34" charset="0"/>
              <a:buChar char="•"/>
            </a:pPr>
            <a:r>
              <a:rPr lang="en-GB" altLang="en-US" sz="1800" dirty="0">
                <a:solidFill>
                  <a:srgbClr val="0B5394"/>
                </a:solidFill>
              </a:rPr>
              <a:t>I can think about how World War 2 impacted on life in my locality</a:t>
            </a:r>
          </a:p>
          <a:p>
            <a:pPr marL="285750" indent="-285750">
              <a:buFont typeface="Arial" panose="020B0604020202020204" pitchFamily="34" charset="0"/>
              <a:buChar char="•"/>
            </a:pPr>
            <a:r>
              <a:rPr lang="en-GB" sz="1800" dirty="0" smtClean="0">
                <a:solidFill>
                  <a:srgbClr val="0B5394"/>
                </a:solidFill>
                <a:sym typeface="+mn-ea"/>
              </a:rPr>
              <a:t>I can </a:t>
            </a:r>
            <a:r>
              <a:rPr lang="en-GB" altLang="en-US" sz="1800" dirty="0" smtClean="0">
                <a:solidFill>
                  <a:srgbClr val="0B5394"/>
                </a:solidFill>
                <a:sym typeface="+mn-ea"/>
              </a:rPr>
              <a:t>explain why World War 2 began and order key events on a timeline</a:t>
            </a:r>
            <a:endParaRPr lang="en-GB" altLang="en-US" sz="1800" dirty="0" smtClean="0">
              <a:solidFill>
                <a:srgbClr val="0B5394"/>
              </a:solidFill>
            </a:endParaRPr>
          </a:p>
          <a:p>
            <a:pPr marL="285750" indent="-285750">
              <a:buFont typeface="Arial" panose="020B0604020202020204" pitchFamily="34" charset="0"/>
              <a:buChar char="•"/>
            </a:pPr>
            <a:r>
              <a:rPr lang="en-GB" altLang="en-US" sz="1800" dirty="0">
                <a:solidFill>
                  <a:srgbClr val="0B5394"/>
                </a:solidFill>
                <a:sym typeface="+mn-ea"/>
              </a:rPr>
              <a:t>I can describe how people on the home front contributed to the war effort</a:t>
            </a:r>
            <a:endParaRPr lang="en-GB" altLang="en-US" sz="1800" dirty="0">
              <a:solidFill>
                <a:srgbClr val="0B5394"/>
              </a:solidFill>
            </a:endParaRPr>
          </a:p>
          <a:p>
            <a:pPr marL="285750" indent="-285750">
              <a:buFont typeface="Arial" panose="020B0604020202020204" pitchFamily="34" charset="0"/>
              <a:buChar char="•"/>
            </a:pPr>
            <a:endParaRPr lang="en-GB" altLang="en-US" sz="1800" dirty="0">
              <a:solidFill>
                <a:srgbClr val="0B5394"/>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54373" y="3146003"/>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Commando Joe’s</a:t>
            </a:r>
            <a:endParaRPr dirty="0">
              <a:solidFill>
                <a:srgbClr val="741B47"/>
              </a:solidFill>
            </a:endParaRPr>
          </a:p>
          <a:p>
            <a:pPr lvl="0"/>
            <a:r>
              <a:rPr lang="en-GB" sz="1800" dirty="0">
                <a:solidFill>
                  <a:srgbClr val="FFFFFF"/>
                </a:solidFill>
              </a:rPr>
              <a:t>This year we will be using the Commando Joe’s programme alongside the  teaching of a number of subjects. This programme will help to develop children’s skills, knowledge and understanding, whilst building their capacity to choose intelligently between decisions that contribute to their character development and specific learning</a:t>
            </a:r>
            <a:r>
              <a:rPr lang="en-GB" sz="1800" dirty="0" smtClean="0">
                <a:solidFill>
                  <a:srgbClr val="FFFFFF"/>
                </a:solidFill>
              </a:rPr>
              <a:t>.</a:t>
            </a:r>
            <a:br>
              <a:rPr lang="en-GB" sz="1800" dirty="0" smtClean="0">
                <a:solidFill>
                  <a:srgbClr val="FFFFFF"/>
                </a:solidFill>
              </a:rPr>
            </a:br>
            <a:r>
              <a:rPr lang="en-GB" sz="1800" dirty="0" smtClean="0">
                <a:solidFill>
                  <a:srgbClr val="FFFFFF"/>
                </a:solidFill>
              </a:rPr>
              <a:t/>
            </a:r>
            <a:br>
              <a:rPr lang="en-GB" sz="1800" dirty="0" smtClean="0">
                <a:solidFill>
                  <a:srgbClr val="FFFFFF"/>
                </a:solidFill>
              </a:rPr>
            </a:br>
            <a:r>
              <a:rPr lang="en-GB" sz="1800" dirty="0" smtClean="0">
                <a:solidFill>
                  <a:srgbClr val="0B5394"/>
                </a:solidFill>
              </a:rPr>
              <a:t>Children will complete a variety of exciting missions that are based on the lives of famous heroes and heroines. This term our hero is </a:t>
            </a:r>
            <a:r>
              <a:rPr lang="en-GB" sz="1800" dirty="0" smtClean="0">
                <a:solidFill>
                  <a:srgbClr val="741B47"/>
                </a:solidFill>
              </a:rPr>
              <a:t>Ernest Shackleton</a:t>
            </a:r>
            <a:r>
              <a:rPr lang="en-GB" sz="1800" dirty="0" smtClean="0">
                <a:solidFill>
                  <a:srgbClr val="0B5394"/>
                </a:solidFill>
              </a:rPr>
              <a:t>. These missions will provide cross-curricular links with a wide range of subjects, including Science, History, Music, Art, Design &amp; Technology, PSHE and Computing.</a:t>
            </a:r>
            <a:r>
              <a:rPr lang="en-GB" sz="1800" dirty="0">
                <a:solidFill>
                  <a:srgbClr val="FFFFFF"/>
                </a:solidFill>
              </a:rPr>
              <a:t/>
            </a:r>
            <a:br>
              <a:rPr lang="en-GB" sz="1800" dirty="0">
                <a:solidFill>
                  <a:srgbClr val="FFFFFF"/>
                </a:solidFill>
              </a:rPr>
            </a:br>
            <a:r>
              <a:rPr lang="en-GB" sz="1800" dirty="0" smtClean="0">
                <a:solidFill>
                  <a:srgbClr val="FFFFFF"/>
                </a:solidFill>
              </a:rPr>
              <a:t> </a:t>
            </a:r>
            <a:br>
              <a:rPr lang="en-GB" sz="1800" dirty="0" smtClean="0">
                <a:solidFill>
                  <a:srgbClr val="FFFFFF"/>
                </a:solidFill>
              </a:rPr>
            </a:br>
            <a:r>
              <a:rPr lang="en-GB" sz="1800" dirty="0">
                <a:solidFill>
                  <a:srgbClr val="FFFFFF"/>
                </a:solidFill>
              </a:rPr>
              <a:t/>
            </a:r>
            <a:br>
              <a:rPr lang="en-GB" sz="1800" dirty="0">
                <a:solidFill>
                  <a:srgbClr val="FFFFFF"/>
                </a:solidFill>
              </a:rPr>
            </a:b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588705" y="177652"/>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741B47"/>
              </a:solidFill>
            </a:endParaRPr>
          </a:p>
          <a:p>
            <a:pPr marL="0" lvl="0" indent="0" algn="l" rtl="0">
              <a:spcBef>
                <a:spcPts val="0"/>
              </a:spcBef>
              <a:spcAft>
                <a:spcPts val="0"/>
              </a:spcAft>
              <a:buNone/>
            </a:pPr>
            <a:r>
              <a:rPr lang="en-GB" dirty="0" smtClean="0">
                <a:solidFill>
                  <a:srgbClr val="741B47"/>
                </a:solidFill>
              </a:rPr>
              <a:t>Music</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Our objectives will include:</a:t>
            </a:r>
            <a:endParaRPr sz="2400" dirty="0" smtClean="0">
              <a:solidFill>
                <a:srgbClr val="FFFFFF"/>
              </a:solidFill>
            </a:endParaRPr>
          </a:p>
          <a:p>
            <a:pPr marL="0" lvl="0" indent="0" algn="l" rtl="0">
              <a:spcBef>
                <a:spcPts val="0"/>
              </a:spcBef>
              <a:spcAft>
                <a:spcPts val="0"/>
              </a:spcAft>
              <a:buNone/>
            </a:pPr>
            <a:endParaRPr dirty="0"/>
          </a:p>
        </p:txBody>
      </p:sp>
      <p:sp>
        <p:nvSpPr>
          <p:cNvPr id="3" name="TextBox 2"/>
          <p:cNvSpPr txBox="1"/>
          <p:nvPr/>
        </p:nvSpPr>
        <p:spPr>
          <a:xfrm>
            <a:off x="588705" y="1219247"/>
            <a:ext cx="8222100"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play tuned and untuned instuments musically</a:t>
            </a:r>
          </a:p>
          <a:p>
            <a:pPr marL="285750" indent="-285750">
              <a:buFont typeface="Arial" panose="020B0604020202020204" pitchFamily="34" charset="0"/>
              <a:buChar char="•"/>
            </a:pPr>
            <a:r>
              <a:rPr lang="en-GB" altLang="en-US" sz="1800" dirty="0">
                <a:solidFill>
                  <a:srgbClr val="0B5394"/>
                </a:solidFill>
              </a:rPr>
              <a:t>I can listen with concentration and understanding to a range of high-quality live and recorded music</a:t>
            </a:r>
          </a:p>
          <a:p>
            <a:pPr marL="285750" indent="-285750">
              <a:buFont typeface="Arial" panose="020B0604020202020204" pitchFamily="34" charset="0"/>
              <a:buChar char="•"/>
            </a:pPr>
            <a:r>
              <a:rPr lang="en-GB" altLang="en-US" sz="1800" dirty="0">
                <a:solidFill>
                  <a:srgbClr val="0B5394"/>
                </a:solidFill>
              </a:rPr>
              <a:t>I can experiment with, create, select and combine sounds</a:t>
            </a:r>
          </a:p>
        </p:txBody>
      </p:sp>
      <p:sp>
        <p:nvSpPr>
          <p:cNvPr id="5" name="Rectangle 4"/>
          <p:cNvSpPr/>
          <p:nvPr/>
        </p:nvSpPr>
        <p:spPr>
          <a:xfrm>
            <a:off x="588705" y="2417861"/>
            <a:ext cx="6763385" cy="1014730"/>
          </a:xfrm>
          <a:prstGeom prst="rect">
            <a:avLst/>
          </a:prstGeom>
        </p:spPr>
        <p:txBody>
          <a:bodyPr wrap="none">
            <a:spAutoFit/>
          </a:bodyPr>
          <a:lstStyle/>
          <a:p>
            <a:r>
              <a:rPr lang="en-GB" sz="4200" dirty="0">
                <a:solidFill>
                  <a:srgbClr val="741B47"/>
                </a:solidFill>
              </a:rPr>
              <a:t>Art, Design and </a:t>
            </a:r>
            <a:r>
              <a:rPr lang="en-GB" sz="4200" dirty="0" smtClean="0">
                <a:solidFill>
                  <a:srgbClr val="741B47"/>
                </a:solidFill>
              </a:rPr>
              <a:t>Technology</a:t>
            </a:r>
          </a:p>
          <a:p>
            <a:r>
              <a:rPr lang="en-GB" sz="1800" dirty="0">
                <a:solidFill>
                  <a:srgbClr val="FFFFFF"/>
                </a:solidFill>
                <a:latin typeface="Roboto" panose="02000000000000000000"/>
                <a:ea typeface="Roboto" panose="02000000000000000000"/>
                <a:sym typeface="Roboto" panose="02000000000000000000"/>
              </a:rPr>
              <a:t>Our objectives will </a:t>
            </a:r>
            <a:r>
              <a:rPr lang="en-GB" sz="1800" dirty="0" smtClean="0">
                <a:solidFill>
                  <a:srgbClr val="FFFFFF"/>
                </a:solidFill>
                <a:latin typeface="Roboto" panose="02000000000000000000"/>
                <a:ea typeface="Roboto" panose="02000000000000000000"/>
                <a:sym typeface="Roboto" panose="02000000000000000000"/>
              </a:rPr>
              <a:t>include:</a:t>
            </a:r>
            <a:endParaRPr lang="en-GB" sz="4200" dirty="0"/>
          </a:p>
        </p:txBody>
      </p:sp>
      <p:sp>
        <p:nvSpPr>
          <p:cNvPr id="7" name="TextBox 6"/>
          <p:cNvSpPr txBox="1"/>
          <p:nvPr/>
        </p:nvSpPr>
        <p:spPr>
          <a:xfrm>
            <a:off x="588705" y="3428184"/>
            <a:ext cx="8222100" cy="92202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a:t>
            </a:r>
            <a:r>
              <a:rPr lang="en-US" altLang="en-GB" sz="1800" dirty="0" smtClean="0">
                <a:solidFill>
                  <a:srgbClr val="0B5394"/>
                </a:solidFill>
              </a:rPr>
              <a:t> </a:t>
            </a:r>
            <a:r>
              <a:rPr lang="en-GB" altLang="en-US" sz="1800" dirty="0" smtClean="0">
                <a:solidFill>
                  <a:srgbClr val="0B5394"/>
                </a:solidFill>
              </a:rPr>
              <a:t>design purposeful and functional products</a:t>
            </a:r>
          </a:p>
          <a:p>
            <a:pPr marL="285750" indent="-285750">
              <a:buFont typeface="Arial" panose="020B0604020202020204" pitchFamily="34" charset="0"/>
              <a:buChar char="•"/>
            </a:pPr>
            <a:r>
              <a:rPr lang="en-GB" altLang="en-US" sz="1800" dirty="0">
                <a:solidFill>
                  <a:srgbClr val="0B5394"/>
                </a:solidFill>
              </a:rPr>
              <a:t>I can build structures and explore how they can be made stronger</a:t>
            </a:r>
          </a:p>
          <a:p>
            <a:pPr marL="285750" indent="-285750">
              <a:buFont typeface="Arial" panose="020B0604020202020204" pitchFamily="34" charset="0"/>
              <a:buChar char="•"/>
            </a:pPr>
            <a:r>
              <a:rPr lang="en-GB" altLang="en-US" sz="1800" dirty="0">
                <a:solidFill>
                  <a:srgbClr val="0B5394"/>
                </a:solidFill>
              </a:rPr>
              <a:t>I can use a range of materials creatively to design and make products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608440" y="243669"/>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741B47"/>
              </a:solidFill>
            </a:endParaRPr>
          </a:p>
          <a:p>
            <a:pPr marL="0" lvl="0" indent="0" algn="l" rtl="0">
              <a:spcBef>
                <a:spcPts val="0"/>
              </a:spcBef>
              <a:spcAft>
                <a:spcPts val="0"/>
              </a:spcAft>
              <a:buNone/>
            </a:pPr>
            <a:r>
              <a:rPr lang="en-GB" dirty="0" smtClean="0">
                <a:solidFill>
                  <a:srgbClr val="741B47"/>
                </a:solidFill>
              </a:rPr>
              <a:t>Computing</a:t>
            </a:r>
            <a:r>
              <a:rPr lang="en-GB" sz="1800" dirty="0" smtClean="0">
                <a:solidFill>
                  <a:srgbClr val="FFFFFF"/>
                </a:solidFill>
              </a:rPr>
              <a:t/>
            </a:r>
            <a:br>
              <a:rPr lang="en-GB" sz="1800" dirty="0" smtClean="0">
                <a:solidFill>
                  <a:srgbClr val="FFFFFF"/>
                </a:solidFill>
              </a:rPr>
            </a:br>
            <a:r>
              <a:rPr lang="en-US" altLang="en-GB" sz="1800" dirty="0" smtClean="0">
                <a:solidFill>
                  <a:srgbClr val="FFFFFF"/>
                </a:solidFill>
              </a:rPr>
              <a:t>This term o</a:t>
            </a:r>
            <a:r>
              <a:rPr lang="en-GB" sz="1800" dirty="0" smtClean="0">
                <a:solidFill>
                  <a:srgbClr val="FFFFFF"/>
                </a:solidFill>
              </a:rPr>
              <a:t>ur</a:t>
            </a:r>
            <a:r>
              <a:rPr lang="en-US" altLang="en-GB" sz="1800" dirty="0" smtClean="0">
                <a:solidFill>
                  <a:srgbClr val="FFFFFF"/>
                </a:solidFill>
              </a:rPr>
              <a:t> computing</a:t>
            </a:r>
            <a:r>
              <a:rPr lang="en-GB" sz="1800" dirty="0" smtClean="0">
                <a:solidFill>
                  <a:srgbClr val="FFFFFF"/>
                </a:solidFill>
              </a:rPr>
              <a:t> objectives</a:t>
            </a:r>
            <a:r>
              <a:rPr lang="en-US" altLang="en-GB" sz="1800" dirty="0" smtClean="0">
                <a:solidFill>
                  <a:srgbClr val="FFFFFF"/>
                </a:solidFill>
              </a:rPr>
              <a:t> </a:t>
            </a:r>
            <a:r>
              <a:rPr lang="en-GB" sz="1800" dirty="0" smtClean="0">
                <a:solidFill>
                  <a:srgbClr val="FFFFFF"/>
                </a:solidFill>
              </a:rPr>
              <a:t>will include:</a:t>
            </a:r>
            <a:endParaRPr sz="2400" dirty="0" smtClean="0">
              <a:solidFill>
                <a:srgbClr val="FFFFFF"/>
              </a:solidFill>
            </a:endParaRPr>
          </a:p>
          <a:p>
            <a:pPr marL="0" lvl="0" indent="0" algn="l" rtl="0">
              <a:spcBef>
                <a:spcPts val="0"/>
              </a:spcBef>
              <a:spcAft>
                <a:spcPts val="0"/>
              </a:spcAft>
              <a:buNone/>
            </a:pPr>
            <a:endParaRPr dirty="0"/>
          </a:p>
        </p:txBody>
      </p:sp>
      <p:sp>
        <p:nvSpPr>
          <p:cNvPr id="3" name="TextBox 2"/>
          <p:cNvSpPr txBox="1"/>
          <p:nvPr/>
        </p:nvSpPr>
        <p:spPr>
          <a:xfrm>
            <a:off x="529499" y="1256469"/>
            <a:ext cx="8222100" cy="92202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build a sequence of commands</a:t>
            </a:r>
            <a:endParaRPr lang="en-GB" sz="1800" dirty="0" smtClean="0">
              <a:solidFill>
                <a:srgbClr val="0B5394"/>
              </a:solidFill>
            </a:endParaRPr>
          </a:p>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use this sequence to create a program</a:t>
            </a:r>
            <a:endParaRPr lang="en-GB" sz="1800" dirty="0" smtClean="0">
              <a:solidFill>
                <a:srgbClr val="0B5394"/>
              </a:solidFill>
            </a:endParaRPr>
          </a:p>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create a program to achieve a specific outcome</a:t>
            </a:r>
            <a:r>
              <a:rPr lang="en-GB" sz="1800" dirty="0" smtClean="0">
                <a:solidFill>
                  <a:srgbClr val="0B5394"/>
                </a:solidFill>
              </a:rPr>
              <a:t> </a:t>
            </a:r>
            <a:endParaRPr lang="en-GB" sz="1800" dirty="0">
              <a:solidFill>
                <a:srgbClr val="0B5394"/>
              </a:solidFill>
            </a:endParaRPr>
          </a:p>
        </p:txBody>
      </p:sp>
      <p:sp>
        <p:nvSpPr>
          <p:cNvPr id="4" name="Google Shape;119;p23"/>
          <p:cNvSpPr txBox="1"/>
          <p:nvPr/>
        </p:nvSpPr>
        <p:spPr>
          <a:xfrm>
            <a:off x="687381" y="2409065"/>
            <a:ext cx="8222100" cy="1012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R="0" lvl="1"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R="0" lvl="2"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R="0" lvl="3"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R="0" lvl="4"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R="0" lvl="5"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R="0" lvl="6"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R="0" lvl="7"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R="0" lvl="8"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endParaRPr lang="en-GB" dirty="0" smtClean="0">
              <a:solidFill>
                <a:srgbClr val="741B47"/>
              </a:solidFill>
            </a:endParaRPr>
          </a:p>
          <a:p>
            <a:r>
              <a:rPr lang="en-GB" dirty="0" smtClean="0">
                <a:solidFill>
                  <a:srgbClr val="741B47"/>
                </a:solidFill>
              </a:rPr>
              <a:t>Physical Education</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This term, we will be focusing on </a:t>
            </a:r>
            <a:r>
              <a:rPr lang="en-US" altLang="en-GB" sz="1800" dirty="0" smtClean="0">
                <a:solidFill>
                  <a:srgbClr val="741B47"/>
                </a:solidFill>
              </a:rPr>
              <a:t>gymnastic</a:t>
            </a:r>
            <a:r>
              <a:rPr lang="en-GB" sz="1800" dirty="0" smtClean="0">
                <a:solidFill>
                  <a:srgbClr val="741B47"/>
                </a:solidFill>
              </a:rPr>
              <a:t>s</a:t>
            </a:r>
            <a:r>
              <a:rPr lang="en-GB" sz="1800" dirty="0" smtClean="0">
                <a:solidFill>
                  <a:srgbClr val="FFFFFF"/>
                </a:solidFill>
              </a:rPr>
              <a:t>. Our objectives will include:</a:t>
            </a:r>
            <a:endParaRPr lang="en-GB" sz="2400" dirty="0" smtClean="0">
              <a:solidFill>
                <a:srgbClr val="FFFFFF"/>
              </a:solidFill>
            </a:endParaRPr>
          </a:p>
          <a:p>
            <a:endParaRPr lang="en-GB" dirty="0"/>
          </a:p>
        </p:txBody>
      </p:sp>
      <p:sp>
        <p:nvSpPr>
          <p:cNvPr id="5" name="TextBox 4"/>
          <p:cNvSpPr txBox="1"/>
          <p:nvPr/>
        </p:nvSpPr>
        <p:spPr>
          <a:xfrm>
            <a:off x="608440" y="3421865"/>
            <a:ext cx="8222100"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a:t>
            </a:r>
            <a:r>
              <a:rPr lang="en-US" altLang="en-GB" sz="1800" dirty="0" smtClean="0">
                <a:solidFill>
                  <a:srgbClr val="0B5394"/>
                </a:solidFill>
              </a:rPr>
              <a:t> develop my balance, agility and co-ordination, and begin to apply these in a range of gymnastic activities</a:t>
            </a:r>
          </a:p>
          <a:p>
            <a:pPr marL="285750" indent="-285750">
              <a:buFont typeface="Arial" panose="020B0604020202020204" pitchFamily="34" charset="0"/>
              <a:buChar char="•"/>
            </a:pPr>
            <a:r>
              <a:rPr lang="en-US" altLang="en-GB" sz="1800" dirty="0" smtClean="0">
                <a:solidFill>
                  <a:srgbClr val="0B5394"/>
                </a:solidFill>
              </a:rPr>
              <a:t>I can increase my flexibility, strength, technique and control using gymnastic activities</a:t>
            </a:r>
            <a:r>
              <a:rPr lang="en-GB" sz="1800" dirty="0" smtClean="0">
                <a:solidFill>
                  <a:srgbClr val="0B5394"/>
                </a:solidFill>
              </a:rPr>
              <a:t> </a:t>
            </a:r>
            <a:endParaRPr lang="en-GB" sz="1800" dirty="0">
              <a:solidFill>
                <a:srgbClr val="0B5394"/>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RE</a:t>
            </a:r>
            <a:endParaRPr dirty="0">
              <a:solidFill>
                <a:srgbClr val="741B47"/>
              </a:solidFill>
            </a:endParaRPr>
          </a:p>
          <a:p>
            <a:pPr lvl="0"/>
            <a:r>
              <a:rPr lang="en-GB" sz="1800" dirty="0">
                <a:solidFill>
                  <a:srgbClr val="FFFFFF"/>
                </a:solidFill>
              </a:rPr>
              <a:t>This term we shall focus on the themes of </a:t>
            </a:r>
            <a:r>
              <a:rPr lang="en-US" altLang="en-GB" sz="1800" dirty="0">
                <a:solidFill>
                  <a:srgbClr val="FFFFFF"/>
                </a:solidFill>
              </a:rPr>
              <a:t>the Gospel</a:t>
            </a:r>
            <a:r>
              <a:rPr lang="en-GB" sz="1800" dirty="0">
                <a:solidFill>
                  <a:srgbClr val="FFFFFF"/>
                </a:solidFill>
              </a:rPr>
              <a:t> and </a:t>
            </a:r>
            <a:r>
              <a:rPr lang="en-US" altLang="en-GB" sz="1800" dirty="0">
                <a:solidFill>
                  <a:srgbClr val="FFFFFF"/>
                </a:solidFill>
              </a:rPr>
              <a:t>incarnation</a:t>
            </a:r>
            <a:r>
              <a:rPr lang="en-GB" sz="1800" dirty="0">
                <a:solidFill>
                  <a:srgbClr val="FFFFFF"/>
                </a:solidFill>
              </a:rPr>
              <a:t>.</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25638"/>
            <a:ext cx="8130923"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give clear, simple accounts of what </a:t>
            </a:r>
            <a:r>
              <a:rPr lang="en-GB" sz="1800" dirty="0" smtClean="0">
                <a:solidFill>
                  <a:srgbClr val="0B5394"/>
                </a:solidFill>
              </a:rPr>
              <a:t>Bible </a:t>
            </a:r>
            <a:r>
              <a:rPr lang="en-GB" sz="1800" dirty="0">
                <a:solidFill>
                  <a:srgbClr val="0B5394"/>
                </a:solidFill>
              </a:rPr>
              <a:t>texts mean to Christians</a:t>
            </a:r>
          </a:p>
          <a:p>
            <a:pPr marL="285750" indent="-285750">
              <a:buFont typeface="Arial" panose="020B0604020202020204" pitchFamily="34" charset="0"/>
              <a:buChar char="•"/>
            </a:pPr>
            <a:r>
              <a:rPr lang="en-GB" sz="1800" dirty="0">
                <a:solidFill>
                  <a:srgbClr val="0B5394"/>
                </a:solidFill>
              </a:rPr>
              <a:t>I </a:t>
            </a:r>
            <a:r>
              <a:rPr lang="en-US" altLang="en-GB" sz="1800" dirty="0">
                <a:solidFill>
                  <a:srgbClr val="0B5394"/>
                </a:solidFill>
              </a:rPr>
              <a:t>can </a:t>
            </a:r>
            <a:r>
              <a:rPr lang="en-GB" sz="1800" dirty="0" smtClean="0">
                <a:solidFill>
                  <a:srgbClr val="0B5394"/>
                </a:solidFill>
              </a:rPr>
              <a:t>recognise </a:t>
            </a:r>
            <a:r>
              <a:rPr lang="en-GB" sz="1800" dirty="0">
                <a:solidFill>
                  <a:srgbClr val="0B5394"/>
                </a:solidFill>
              </a:rPr>
              <a:t>Jesus gives instructions to people about how to behave</a:t>
            </a:r>
          </a:p>
          <a:p>
            <a:pPr marL="285750" indent="-285750">
              <a:buFont typeface="Arial" panose="020B0604020202020204" pitchFamily="34" charset="0"/>
              <a:buChar char="•"/>
            </a:pPr>
            <a:r>
              <a:rPr lang="en-GB" sz="1800" dirty="0">
                <a:solidFill>
                  <a:srgbClr val="0B5394"/>
                </a:solidFill>
              </a:rPr>
              <a:t>I can listen to stories from the Bible </a:t>
            </a:r>
            <a:r>
              <a:rPr lang="en-GB" sz="1800">
                <a:solidFill>
                  <a:srgbClr val="0B5394"/>
                </a:solidFill>
              </a:rPr>
              <a:t>and </a:t>
            </a:r>
            <a:r>
              <a:rPr lang="en-GB" sz="1800" smtClean="0">
                <a:solidFill>
                  <a:srgbClr val="0B5394"/>
                </a:solidFill>
              </a:rPr>
              <a:t>recognise </a:t>
            </a:r>
            <a:r>
              <a:rPr lang="en-GB" sz="1800" dirty="0">
                <a:solidFill>
                  <a:srgbClr val="0B5394"/>
                </a:solidFill>
              </a:rPr>
              <a:t>a link with a concept of ‘Gospel’ or good news</a:t>
            </a:r>
          </a:p>
          <a:p>
            <a:pPr marL="285750" indent="-285750">
              <a:buFont typeface="Arial" panose="020B0604020202020204" pitchFamily="34" charset="0"/>
              <a:buChar char="•"/>
            </a:pPr>
            <a:r>
              <a:rPr lang="en-US" altLang="en-GB" sz="1800" dirty="0">
                <a:solidFill>
                  <a:srgbClr val="0B5394"/>
                </a:solidFill>
              </a:rPr>
              <a:t>I can begin to consider the concept of incarnation and how it plays a role in the beliefs of Christians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PSHE</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we will focus on the </a:t>
            </a:r>
            <a:r>
              <a:rPr lang="en-US" altLang="en-GB" sz="1800" dirty="0" smtClean="0">
                <a:solidFill>
                  <a:srgbClr val="FFFFFF"/>
                </a:solidFill>
              </a:rPr>
              <a:t>different jobs that people do and what helps us to stay safe</a:t>
            </a:r>
            <a:r>
              <a:rPr lang="en-GB" sz="1800" dirty="0" smtClean="0">
                <a:solidFill>
                  <a:srgbClr val="FFFFFF"/>
                </a:solidFill>
              </a:rPr>
              <a:t>. Objectives will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25638"/>
            <a:ext cx="8130923" cy="258445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recognise that everybody has different strengths</a:t>
            </a:r>
          </a:p>
          <a:p>
            <a:pPr marL="285750" indent="-285750">
              <a:buFont typeface="Arial" panose="020B0604020202020204" pitchFamily="34" charset="0"/>
              <a:buChar char="•"/>
            </a:pPr>
            <a:r>
              <a:rPr lang="en-US" altLang="en-GB" sz="1800" dirty="0" smtClean="0">
                <a:solidFill>
                  <a:srgbClr val="0B5394"/>
                </a:solidFill>
              </a:rPr>
              <a:t>I can understand that jobs help people to earn money to pay for things</a:t>
            </a:r>
          </a:p>
          <a:p>
            <a:pPr marL="285750" indent="-285750">
              <a:buFont typeface="Arial" panose="020B0604020202020204" pitchFamily="34" charset="0"/>
              <a:buChar char="•"/>
            </a:pPr>
            <a:r>
              <a:rPr lang="en-US" altLang="en-GB" sz="1800" dirty="0" smtClean="0">
                <a:solidFill>
                  <a:srgbClr val="0B5394"/>
                </a:solidFill>
              </a:rPr>
              <a:t>I can explain some of the strenghts and interests someone might need to do different jobs</a:t>
            </a:r>
          </a:p>
          <a:p>
            <a:pPr marL="285750" indent="-285750">
              <a:buFont typeface="Arial" panose="020B0604020202020204" pitchFamily="34" charset="0"/>
              <a:buChar char="•"/>
            </a:pPr>
            <a:endParaRPr lang="en-US" altLang="en-GB" sz="1800" dirty="0" smtClean="0">
              <a:solidFill>
                <a:srgbClr val="0B5394"/>
              </a:solidFill>
            </a:endParaRPr>
          </a:p>
          <a:p>
            <a:pPr marL="285750" indent="-285750">
              <a:buFont typeface="Arial" panose="020B0604020202020204" pitchFamily="34" charset="0"/>
              <a:buChar char="•"/>
            </a:pPr>
            <a:r>
              <a:rPr lang="en-US" altLang="en-GB" sz="1800" dirty="0" smtClean="0">
                <a:solidFill>
                  <a:srgbClr val="0B5394"/>
                </a:solidFill>
              </a:rPr>
              <a:t>I can understand why we have rules and age restrictions</a:t>
            </a:r>
          </a:p>
          <a:p>
            <a:pPr marL="285750" indent="-285750">
              <a:buFont typeface="Arial" panose="020B0604020202020204" pitchFamily="34" charset="0"/>
              <a:buChar char="•"/>
            </a:pPr>
            <a:r>
              <a:rPr lang="en-US" altLang="en-GB" sz="1800" dirty="0" smtClean="0">
                <a:solidFill>
                  <a:srgbClr val="0B5394"/>
                </a:solidFill>
              </a:rPr>
              <a:t>I can recognise risk in simple everyday situations and what actions to take to minimise harm</a:t>
            </a:r>
          </a:p>
          <a:p>
            <a:pPr marL="285750" indent="-285750">
              <a:buFont typeface="Arial" panose="020B0604020202020204" pitchFamily="34" charset="0"/>
              <a:buChar char="•"/>
            </a:pPr>
            <a:r>
              <a:rPr lang="en-US" altLang="en-GB" sz="1800" dirty="0" smtClean="0">
                <a:solidFill>
                  <a:srgbClr val="0B5394"/>
                </a:solidFill>
              </a:rPr>
              <a:t>I can follow basic rules to keep safe online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419387" y="2649991"/>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Year </a:t>
            </a:r>
            <a:r>
              <a:rPr lang="en-GB" dirty="0" smtClean="0"/>
              <a:t>3 </a:t>
            </a:r>
            <a:endParaRPr lang="en-US" altLang="en-GB" dirty="0" smtClean="0">
              <a:solidFill>
                <a:srgbClr val="0B5394"/>
              </a:solidFill>
            </a:endParaRPr>
          </a:p>
        </p:txBody>
      </p:sp>
      <p:pic>
        <p:nvPicPr>
          <p:cNvPr id="2" name="Picture 1"/>
          <p:cNvPicPr>
            <a:picLocks noChangeAspect="1"/>
          </p:cNvPicPr>
          <p:nvPr/>
        </p:nvPicPr>
        <p:blipFill>
          <a:blip r:embed="rId3"/>
          <a:stretch>
            <a:fillRect/>
          </a:stretch>
        </p:blipFill>
        <p:spPr>
          <a:xfrm>
            <a:off x="217116" y="232336"/>
            <a:ext cx="8626642" cy="161569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89911" y="532578"/>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Literacy</a:t>
            </a:r>
            <a:endParaRPr dirty="0">
              <a:solidFill>
                <a:srgbClr val="741B47"/>
              </a:solidFill>
            </a:endParaRPr>
          </a:p>
          <a:p>
            <a:pPr marL="0" lvl="0" indent="0" algn="l" rtl="0">
              <a:spcBef>
                <a:spcPts val="0"/>
              </a:spcBef>
              <a:spcAft>
                <a:spcPts val="0"/>
              </a:spcAft>
              <a:buNone/>
            </a:pPr>
            <a:r>
              <a:rPr lang="en-GB" sz="1500" dirty="0" smtClean="0">
                <a:solidFill>
                  <a:srgbClr val="FFFFFF"/>
                </a:solidFill>
              </a:rPr>
              <a:t>In literacy lessons, we will explore a variety of fiction, non-fiction and poetry texts. This term, our objectives will include:</a:t>
            </a:r>
            <a:r>
              <a:rPr lang="en-GB" sz="2400" dirty="0"/>
              <a:t/>
            </a:r>
            <a:br>
              <a:rPr lang="en-GB" sz="2400" dirty="0"/>
            </a:br>
            <a:endParaRPr sz="1800" dirty="0">
              <a:latin typeface="+mn-lt"/>
            </a:endParaRPr>
          </a:p>
        </p:txBody>
      </p:sp>
      <p:sp>
        <p:nvSpPr>
          <p:cNvPr id="4" name="TextBox 3"/>
          <p:cNvSpPr txBox="1"/>
          <p:nvPr/>
        </p:nvSpPr>
        <p:spPr>
          <a:xfrm>
            <a:off x="434175" y="1499329"/>
            <a:ext cx="8143620" cy="2306955"/>
          </a:xfrm>
          <a:prstGeom prst="rect">
            <a:avLst/>
          </a:prstGeom>
          <a:noFill/>
        </p:spPr>
        <p:txBody>
          <a:bodyPr wrap="square" rtlCol="0">
            <a:spAutoFit/>
          </a:bodyPr>
          <a:lstStyle/>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more than one clause</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conjunctions for time &amp; cause - can link to subordination (using because and when, etc.)</a:t>
            </a:r>
          </a:p>
          <a:p>
            <a:pPr marL="285750" indent="-285750">
              <a:buFont typeface="Arial" panose="020B0604020202020204" pitchFamily="34" charset="0"/>
              <a:buChar char="•"/>
            </a:pPr>
            <a:r>
              <a:rPr lang="en-US" altLang="en-GB" sz="1800" dirty="0">
                <a:solidFill>
                  <a:srgbClr val="0B5394"/>
                </a:solidFill>
              </a:rPr>
              <a:t>I can e</a:t>
            </a:r>
            <a:r>
              <a:rPr lang="en-GB" sz="1800" dirty="0">
                <a:solidFill>
                  <a:srgbClr val="0B5394"/>
                </a:solidFill>
              </a:rPr>
              <a:t>xtend the range of </a:t>
            </a:r>
            <a:r>
              <a:rPr lang="en-US" altLang="en-GB" sz="1800" dirty="0">
                <a:solidFill>
                  <a:srgbClr val="0B5394"/>
                </a:solidFill>
              </a:rPr>
              <a:t>my </a:t>
            </a:r>
            <a:r>
              <a:rPr lang="en-GB" sz="1800" dirty="0">
                <a:solidFill>
                  <a:srgbClr val="0B5394"/>
                </a:solidFill>
              </a:rPr>
              <a:t>sentences with more than one clause by using a wider range of conjunctions, including when, if, because, although</a:t>
            </a:r>
          </a:p>
          <a:p>
            <a:pPr marL="285750" indent="-285750">
              <a:buFont typeface="Arial" panose="020B0604020202020204" pitchFamily="34" charset="0"/>
              <a:buChar char="•"/>
            </a:pPr>
            <a:r>
              <a:rPr lang="en-US" altLang="en-GB" sz="1800" dirty="0">
                <a:solidFill>
                  <a:srgbClr val="0B5394"/>
                </a:solidFill>
              </a:rPr>
              <a:t>I can </a:t>
            </a:r>
            <a:r>
              <a:rPr lang="en-GB" sz="1800" dirty="0">
                <a:solidFill>
                  <a:srgbClr val="0B5394"/>
                </a:solidFill>
              </a:rPr>
              <a:t>use a or an according to whether the next word begins with vowel/ consonant</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fronted adverbials</a:t>
            </a:r>
            <a:r>
              <a:rPr lang="en-US" altLang="en-GB" sz="1800" dirty="0">
                <a:solidFill>
                  <a:srgbClr val="0B5394"/>
                </a:solidFill>
              </a:rPr>
              <a:t> and u</a:t>
            </a:r>
            <a:r>
              <a:rPr lang="en-GB" sz="1800" dirty="0">
                <a:solidFill>
                  <a:srgbClr val="0B5394"/>
                </a:solidFill>
              </a:rPr>
              <a:t>se commas after fronted adverbials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89911" y="532578"/>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Literacy</a:t>
            </a:r>
            <a:endParaRPr dirty="0">
              <a:solidFill>
                <a:srgbClr val="741B47"/>
              </a:solidFill>
            </a:endParaRPr>
          </a:p>
          <a:p>
            <a:pPr marL="0" lvl="0" indent="0" algn="l" rtl="0">
              <a:spcBef>
                <a:spcPts val="0"/>
              </a:spcBef>
              <a:spcAft>
                <a:spcPts val="0"/>
              </a:spcAft>
              <a:buNone/>
            </a:pPr>
            <a:r>
              <a:rPr lang="en-GB" sz="1500" dirty="0" smtClean="0">
                <a:solidFill>
                  <a:srgbClr val="FFFFFF"/>
                </a:solidFill>
              </a:rPr>
              <a:t>In literacy lessons, we will explore a variety of fiction, non-fiction and poetry texts. This term, our objectives will include:</a:t>
            </a:r>
            <a:r>
              <a:rPr lang="en-GB" sz="2400" dirty="0"/>
              <a:t/>
            </a:r>
            <a:br>
              <a:rPr lang="en-GB" sz="2400" dirty="0"/>
            </a:br>
            <a:endParaRPr sz="1800" dirty="0">
              <a:latin typeface="+mn-lt"/>
            </a:endParaRPr>
          </a:p>
        </p:txBody>
      </p:sp>
      <p:sp>
        <p:nvSpPr>
          <p:cNvPr id="4" name="TextBox 3"/>
          <p:cNvSpPr txBox="1"/>
          <p:nvPr/>
        </p:nvSpPr>
        <p:spPr>
          <a:xfrm>
            <a:off x="434175" y="1499329"/>
            <a:ext cx="8143620"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a:t>
            </a:r>
            <a:r>
              <a:rPr lang="en-US" altLang="en-GB" sz="1800" dirty="0" smtClean="0">
                <a:solidFill>
                  <a:srgbClr val="0B5394"/>
                </a:solidFill>
              </a:rPr>
              <a:t>identify an adverb in a sentence</a:t>
            </a:r>
          </a:p>
          <a:p>
            <a:pPr marL="285750" indent="-285750">
              <a:buFont typeface="Arial" panose="020B0604020202020204" pitchFamily="34" charset="0"/>
              <a:buChar char="•"/>
            </a:pPr>
            <a:r>
              <a:rPr lang="en-US" altLang="en-GB" sz="1800" dirty="0">
                <a:solidFill>
                  <a:srgbClr val="0B5394"/>
                </a:solidFill>
              </a:rPr>
              <a:t>I can use adverbs to express time, place and cause</a:t>
            </a:r>
          </a:p>
          <a:p>
            <a:pPr marL="285750" indent="-285750">
              <a:buFont typeface="Arial" panose="020B0604020202020204" pitchFamily="34" charset="0"/>
              <a:buChar char="•"/>
            </a:pPr>
            <a:r>
              <a:rPr lang="en-US" altLang="en-GB" sz="1800" dirty="0">
                <a:solidFill>
                  <a:srgbClr val="0B5394"/>
                </a:solidFill>
              </a:rPr>
              <a:t>I can explain what a preposition is and how to use one in my writing</a:t>
            </a:r>
          </a:p>
          <a:p>
            <a:pPr marL="285750" indent="-285750">
              <a:buFont typeface="Arial" panose="020B0604020202020204" pitchFamily="34" charset="0"/>
              <a:buChar char="•"/>
            </a:pPr>
            <a:r>
              <a:rPr lang="en-US" altLang="en-GB" sz="1800" dirty="0">
                <a:solidFill>
                  <a:srgbClr val="0B5394"/>
                </a:solidFill>
              </a:rPr>
              <a:t>I can recognise, punctuate and write direct speech</a:t>
            </a:r>
          </a:p>
          <a:p>
            <a:pPr marL="285750" indent="-285750">
              <a:buFont typeface="Arial" panose="020B0604020202020204" pitchFamily="34" charset="0"/>
              <a:buChar char="•"/>
            </a:pPr>
            <a:r>
              <a:rPr lang="en-US" altLang="en-GB" sz="1800" dirty="0">
                <a:solidFill>
                  <a:srgbClr val="0B5394"/>
                </a:solidFill>
              </a:rPr>
              <a:t>I can use the present perfect form in my writing</a:t>
            </a:r>
          </a:p>
          <a:p>
            <a:pPr marL="285750" indent="-285750">
              <a:buFont typeface="Arial" panose="020B0604020202020204" pitchFamily="34" charset="0"/>
              <a:buChar char="•"/>
            </a:pPr>
            <a:endParaRPr lang="en-US" altLang="en-GB" sz="1800" dirty="0">
              <a:solidFill>
                <a:srgbClr val="0B5394"/>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419387" y="2649991"/>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Year </a:t>
            </a:r>
            <a:r>
              <a:rPr lang="en-GB" dirty="0" smtClean="0"/>
              <a:t>2 </a:t>
            </a:r>
            <a:endParaRPr lang="en-GB" altLang="en-US" dirty="0" smtClean="0">
              <a:solidFill>
                <a:srgbClr val="0B5394"/>
              </a:solidFill>
            </a:endParaRPr>
          </a:p>
        </p:txBody>
      </p:sp>
      <p:pic>
        <p:nvPicPr>
          <p:cNvPr id="2" name="Picture 1"/>
          <p:cNvPicPr>
            <a:picLocks noChangeAspect="1"/>
          </p:cNvPicPr>
          <p:nvPr/>
        </p:nvPicPr>
        <p:blipFill>
          <a:blip r:embed="rId3"/>
          <a:stretch>
            <a:fillRect/>
          </a:stretch>
        </p:blipFill>
        <p:spPr>
          <a:xfrm>
            <a:off x="217116" y="232336"/>
            <a:ext cx="8626642" cy="161569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sz="1500" dirty="0" smtClean="0">
                <a:solidFill>
                  <a:srgbClr val="741B47"/>
                </a:solidFill>
              </a:rPr>
              <a:t>multiplication</a:t>
            </a:r>
            <a:r>
              <a:rPr lang="en-GB" sz="1500" dirty="0" smtClean="0">
                <a:solidFill>
                  <a:srgbClr val="FFFFFF"/>
                </a:solidFill>
              </a:rPr>
              <a:t> </a:t>
            </a:r>
            <a:r>
              <a:rPr lang="en-US" altLang="en-GB" sz="1500" dirty="0" smtClean="0">
                <a:solidFill>
                  <a:srgbClr val="FFFFFF"/>
                </a:solidFill>
              </a:rPr>
              <a:t>and </a:t>
            </a:r>
            <a:r>
              <a:rPr lang="en-US" altLang="en-GB" sz="1500" dirty="0" smtClean="0">
                <a:solidFill>
                  <a:srgbClr val="741B47"/>
                </a:solidFill>
              </a:rPr>
              <a:t>division</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230695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recall </a:t>
            </a:r>
            <a:r>
              <a:rPr lang="en-GB" sz="1800" dirty="0">
                <a:solidFill>
                  <a:srgbClr val="0B5394"/>
                </a:solidFill>
              </a:rPr>
              <a:t>and use multiplication </a:t>
            </a:r>
            <a:r>
              <a:rPr lang="en-US" altLang="en-GB" sz="1800" dirty="0">
                <a:solidFill>
                  <a:srgbClr val="0B5394"/>
                </a:solidFill>
              </a:rPr>
              <a:t>and division </a:t>
            </a:r>
            <a:r>
              <a:rPr lang="en-GB" sz="1800" dirty="0" smtClean="0">
                <a:solidFill>
                  <a:srgbClr val="0B5394"/>
                </a:solidFill>
              </a:rPr>
              <a:t>facts </a:t>
            </a:r>
            <a:r>
              <a:rPr lang="en-GB" sz="1800" dirty="0">
                <a:solidFill>
                  <a:srgbClr val="0B5394"/>
                </a:solidFill>
              </a:rPr>
              <a:t>for the 3, 4 and 8 multiplication </a:t>
            </a:r>
            <a:r>
              <a:rPr lang="en-GB" sz="1800" dirty="0" smtClean="0">
                <a:solidFill>
                  <a:srgbClr val="0B5394"/>
                </a:solidFill>
              </a:rPr>
              <a:t>tables.</a:t>
            </a:r>
          </a:p>
          <a:p>
            <a:pPr marL="285750" indent="-285750">
              <a:buFont typeface="Arial" panose="020B0604020202020204" pitchFamily="34" charset="0"/>
              <a:buChar char="•"/>
            </a:pPr>
            <a:r>
              <a:rPr lang="en-GB" sz="1800" dirty="0" smtClean="0">
                <a:solidFill>
                  <a:srgbClr val="0B5394"/>
                </a:solidFill>
              </a:rPr>
              <a:t>I can write </a:t>
            </a:r>
            <a:r>
              <a:rPr lang="en-GB" sz="1800" dirty="0">
                <a:solidFill>
                  <a:srgbClr val="0B5394"/>
                </a:solidFill>
              </a:rPr>
              <a:t>and calculate mathematical statements for </a:t>
            </a:r>
            <a:r>
              <a:rPr lang="en-GB" sz="1800" dirty="0" smtClean="0">
                <a:solidFill>
                  <a:srgbClr val="0B5394"/>
                </a:solidFill>
              </a:rPr>
              <a:t>multiplication using </a:t>
            </a:r>
            <a:r>
              <a:rPr lang="en-GB" sz="1800" dirty="0">
                <a:solidFill>
                  <a:srgbClr val="0B5394"/>
                </a:solidFill>
              </a:rPr>
              <a:t>the multiplication tables that </a:t>
            </a:r>
            <a:r>
              <a:rPr lang="en-GB" sz="1800" dirty="0" smtClean="0">
                <a:solidFill>
                  <a:srgbClr val="0B5394"/>
                </a:solidFill>
              </a:rPr>
              <a:t>I </a:t>
            </a:r>
            <a:r>
              <a:rPr lang="en-GB" sz="1800" dirty="0">
                <a:solidFill>
                  <a:srgbClr val="0B5394"/>
                </a:solidFill>
              </a:rPr>
              <a:t>know, including for two-digit numbers times one-digit numbers, using mental and progressing to formal written </a:t>
            </a:r>
            <a:r>
              <a:rPr lang="en-GB" sz="1800" dirty="0" smtClean="0">
                <a:solidFill>
                  <a:srgbClr val="0B5394"/>
                </a:solidFill>
              </a:rPr>
              <a:t>methods.</a:t>
            </a:r>
          </a:p>
          <a:p>
            <a:pPr marL="285750" indent="-285750">
              <a:buFont typeface="Arial" panose="020B0604020202020204" pitchFamily="34" charset="0"/>
              <a:buChar char="•"/>
            </a:pPr>
            <a:r>
              <a:rPr lang="en-GB" sz="1800" dirty="0" smtClean="0">
                <a:solidFill>
                  <a:srgbClr val="0B5394"/>
                </a:solidFill>
              </a:rPr>
              <a:t>I </a:t>
            </a:r>
            <a:r>
              <a:rPr lang="en-GB" sz="1800" dirty="0">
                <a:solidFill>
                  <a:srgbClr val="0B5394"/>
                </a:solidFill>
              </a:rPr>
              <a:t>can solve problems, including missing number problems, involving </a:t>
            </a:r>
            <a:r>
              <a:rPr lang="en-GB" sz="1800" dirty="0" smtClean="0">
                <a:solidFill>
                  <a:srgbClr val="0B5394"/>
                </a:solidFill>
              </a:rPr>
              <a:t>multiplication</a:t>
            </a:r>
            <a:r>
              <a:rPr lang="en-US" altLang="en-GB" sz="1800" dirty="0" smtClean="0">
                <a:solidFill>
                  <a:srgbClr val="0B5394"/>
                </a:solidFill>
              </a:rPr>
              <a:t> and division</a:t>
            </a:r>
            <a:r>
              <a:rPr lang="en-GB" sz="1800" dirty="0" smtClean="0">
                <a:solidFill>
                  <a:srgbClr val="0B5394"/>
                </a:solidFill>
              </a:rPr>
              <a:t>, </a:t>
            </a:r>
            <a:r>
              <a:rPr lang="en-GB" sz="1800" dirty="0">
                <a:solidFill>
                  <a:srgbClr val="0B5394"/>
                </a:solidFill>
              </a:rPr>
              <a:t>including positive integer scaling problems and correspondence problems in which n objects are connected to m objects</a:t>
            </a:r>
            <a:r>
              <a:rPr lang="en-GB" sz="1800" dirty="0" smtClean="0">
                <a:solidFill>
                  <a:srgbClr val="0B5394"/>
                </a:solidFill>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altLang="en-US" sz="1500" dirty="0" smtClean="0">
                <a:solidFill>
                  <a:srgbClr val="741B47"/>
                </a:solidFill>
              </a:rPr>
              <a:t>money</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92202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convert pounds and pence</a:t>
            </a:r>
          </a:p>
          <a:p>
            <a:pPr marL="285750" indent="-285750">
              <a:buFont typeface="Arial" panose="020B0604020202020204" pitchFamily="34" charset="0"/>
              <a:buChar char="•"/>
            </a:pPr>
            <a:r>
              <a:rPr lang="en-GB" sz="1800" dirty="0">
                <a:solidFill>
                  <a:srgbClr val="0B5394"/>
                </a:solidFill>
              </a:rPr>
              <a:t>I can add and subtract amounts of money</a:t>
            </a:r>
          </a:p>
          <a:p>
            <a:pPr marL="285750" indent="-285750">
              <a:buFont typeface="Arial" panose="020B0604020202020204" pitchFamily="34" charset="0"/>
              <a:buChar char="•"/>
            </a:pPr>
            <a:r>
              <a:rPr lang="en-GB" sz="1800" dirty="0">
                <a:solidFill>
                  <a:srgbClr val="0B5394"/>
                </a:solidFill>
              </a:rPr>
              <a:t>I can give the correct change</a:t>
            </a:r>
          </a:p>
        </p:txBody>
      </p:sp>
      <p:sp>
        <p:nvSpPr>
          <p:cNvPr id="2" name="Google Shape;88;p17"/>
          <p:cNvSpPr txBox="1">
            <a:spLocks noGrp="1"/>
          </p:cNvSpPr>
          <p:nvPr/>
        </p:nvSpPr>
        <p:spPr>
          <a:xfrm>
            <a:off x="414901" y="2572948"/>
            <a:ext cx="8222100" cy="1012800"/>
          </a:xfrm>
          <a:prstGeom prst="rect">
            <a:avLst/>
          </a:prstGeom>
          <a:noFill/>
          <a:ln>
            <a:noFill/>
          </a:ln>
        </p:spPr>
        <p:txBody>
          <a:bodyPr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R="0" lvl="1"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R="0" lvl="2"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R="0" lvl="3"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R="0" lvl="4"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R="0" lvl="5"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R="0" lvl="6"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R="0" lvl="7"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R="0" lvl="8"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pPr marL="0" lvl="0" indent="0" algn="l" rtl="0">
              <a:spcBef>
                <a:spcPts val="0"/>
              </a:spcBef>
              <a:spcAft>
                <a:spcPts val="0"/>
              </a:spcAft>
              <a:buNone/>
            </a:pPr>
            <a:r>
              <a:rPr lang="en-GB" sz="1500" dirty="0">
                <a:solidFill>
                  <a:srgbClr val="FFFFFF"/>
                </a:solidFill>
              </a:rPr>
              <a:t>Our </a:t>
            </a:r>
            <a:r>
              <a:rPr lang="en-GB" altLang="en-US" sz="1500" dirty="0" smtClean="0">
                <a:solidFill>
                  <a:srgbClr val="741B47"/>
                </a:solidFill>
              </a:rPr>
              <a:t>length &amp; perimeter</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4" name="TextBox 2"/>
          <p:cNvSpPr txBox="1"/>
          <p:nvPr/>
        </p:nvSpPr>
        <p:spPr>
          <a:xfrm>
            <a:off x="558557" y="3157151"/>
            <a:ext cx="8078297" cy="147637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measure lengths</a:t>
            </a:r>
          </a:p>
          <a:p>
            <a:pPr marL="285750" indent="-285750">
              <a:buFont typeface="Arial" panose="020B0604020202020204" pitchFamily="34" charset="0"/>
              <a:buChar char="•"/>
            </a:pPr>
            <a:r>
              <a:rPr lang="en-GB" sz="1800" dirty="0">
                <a:solidFill>
                  <a:srgbClr val="0B5394"/>
                </a:solidFill>
              </a:rPr>
              <a:t>I can recognise equivalent lengths</a:t>
            </a:r>
          </a:p>
          <a:p>
            <a:pPr marL="285750" indent="-285750">
              <a:buFont typeface="Arial" panose="020B0604020202020204" pitchFamily="34" charset="0"/>
              <a:buChar char="•"/>
            </a:pPr>
            <a:r>
              <a:rPr lang="en-GB" sz="1800" dirty="0">
                <a:solidFill>
                  <a:srgbClr val="0B5394"/>
                </a:solidFill>
              </a:rPr>
              <a:t>I can compare lengths</a:t>
            </a:r>
          </a:p>
          <a:p>
            <a:pPr marL="285750" indent="-285750">
              <a:buFont typeface="Arial" panose="020B0604020202020204" pitchFamily="34" charset="0"/>
              <a:buChar char="•"/>
            </a:pPr>
            <a:r>
              <a:rPr lang="en-GB" sz="1800" dirty="0">
                <a:solidFill>
                  <a:srgbClr val="0B5394"/>
                </a:solidFill>
              </a:rPr>
              <a:t>I can measure and calculate perimeters</a:t>
            </a:r>
          </a:p>
          <a:p>
            <a:pPr marL="285750" indent="-285750">
              <a:buFont typeface="Arial" panose="020B0604020202020204" pitchFamily="34" charset="0"/>
              <a:buChar char="•"/>
            </a:pPr>
            <a:endParaRPr lang="en-GB" sz="1800" dirty="0">
              <a:solidFill>
                <a:srgbClr val="0B5394"/>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US" sz="1500" dirty="0" smtClean="0">
                <a:solidFill>
                  <a:srgbClr val="741B47"/>
                </a:solidFill>
              </a:rPr>
              <a:t>statistics</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203009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sz="1800" dirty="0">
                <a:solidFill>
                  <a:srgbClr val="0B5394"/>
                </a:solidFill>
              </a:rPr>
              <a:t>interpret and present data using bar charts, pictograms and tables</a:t>
            </a:r>
          </a:p>
          <a:p>
            <a:pPr marL="285750" indent="-285750">
              <a:buFont typeface="Arial" panose="020B0604020202020204" pitchFamily="34" charset="0"/>
              <a:buChar char="•"/>
            </a:pPr>
            <a:r>
              <a:rPr lang="en-US" sz="1800" dirty="0">
                <a:solidFill>
                  <a:srgbClr val="0B5394"/>
                </a:solidFill>
                <a:sym typeface="+mn-ea"/>
              </a:rPr>
              <a:t>I can understand and use simple scales (for example, 2, 5, 10 units per cm) in pictograms and bar charts with increasing accuracy</a:t>
            </a:r>
            <a:endParaRPr lang="en-US" sz="1800" dirty="0">
              <a:solidFill>
                <a:srgbClr val="0B5394"/>
              </a:solidFill>
            </a:endParaRPr>
          </a:p>
          <a:p>
            <a:pPr marL="285750" indent="-285750">
              <a:buFont typeface="Arial" panose="020B0604020202020204" pitchFamily="34" charset="0"/>
              <a:buChar char="•"/>
            </a:pPr>
            <a:r>
              <a:rPr lang="en-US" sz="1800" dirty="0">
                <a:solidFill>
                  <a:srgbClr val="0B5394"/>
                </a:solidFill>
              </a:rPr>
              <a:t>I can </a:t>
            </a:r>
            <a:r>
              <a:rPr sz="1800" dirty="0">
                <a:solidFill>
                  <a:srgbClr val="0B5394"/>
                </a:solidFill>
              </a:rPr>
              <a:t>solve one-step and two-step questions [for example, ‘How many more?’ and ‘How many fewer?’] using information presented in scaled bar charts and pictograms and tables</a:t>
            </a:r>
          </a:p>
          <a:p>
            <a:pPr marL="285750" indent="-285750">
              <a:buFont typeface="Arial" panose="020B0604020202020204" pitchFamily="34" charset="0"/>
              <a:buChar char="•"/>
            </a:pPr>
            <a:endParaRPr lang="en-US" sz="1800" dirty="0">
              <a:solidFill>
                <a:srgbClr val="0B5394"/>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61028" y="1819320"/>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Science</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Science topic will be </a:t>
            </a:r>
            <a:r>
              <a:rPr lang="en-GB" sz="1800" dirty="0" smtClean="0">
                <a:solidFill>
                  <a:srgbClr val="741B47"/>
                </a:solidFill>
              </a:rPr>
              <a:t>states of matter </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Objectives to be covered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42926" y="2003793"/>
            <a:ext cx="8130923"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a:t>
            </a:r>
            <a:r>
              <a:rPr lang="en-GB" sz="1800" dirty="0">
                <a:solidFill>
                  <a:srgbClr val="0B5394"/>
                </a:solidFill>
              </a:rPr>
              <a:t>can sort and describe materials</a:t>
            </a:r>
          </a:p>
          <a:p>
            <a:pPr marL="285750" indent="-285750">
              <a:buFont typeface="Arial" panose="020B0604020202020204" pitchFamily="34" charset="0"/>
              <a:buChar char="•"/>
            </a:pPr>
            <a:r>
              <a:rPr lang="en-GB" sz="1800" dirty="0">
                <a:solidFill>
                  <a:srgbClr val="0B5394"/>
                </a:solidFill>
              </a:rPr>
              <a:t>I can investigate gases and explain their properties</a:t>
            </a:r>
          </a:p>
          <a:p>
            <a:pPr marL="285750" indent="-285750">
              <a:buFont typeface="Arial" panose="020B0604020202020204" pitchFamily="34" charset="0"/>
              <a:buChar char="•"/>
            </a:pPr>
            <a:r>
              <a:rPr lang="en-GB" sz="1800" dirty="0">
                <a:solidFill>
                  <a:srgbClr val="0B5394"/>
                </a:solidFill>
              </a:rPr>
              <a:t>I can investigate materials as they change state</a:t>
            </a:r>
          </a:p>
          <a:p>
            <a:pPr marL="285750" indent="-285750">
              <a:buFont typeface="Arial" panose="020B0604020202020204" pitchFamily="34" charset="0"/>
              <a:buChar char="•"/>
            </a:pPr>
            <a:r>
              <a:rPr lang="en-GB" sz="1800" dirty="0">
                <a:solidFill>
                  <a:srgbClr val="0B5394"/>
                </a:solidFill>
              </a:rPr>
              <a:t>I can explore how water changes state</a:t>
            </a:r>
          </a:p>
          <a:p>
            <a:pPr marL="285750" indent="-285750">
              <a:buFont typeface="Arial" panose="020B0604020202020204" pitchFamily="34" charset="0"/>
              <a:buChar char="•"/>
            </a:pPr>
            <a:r>
              <a:rPr lang="en-GB" sz="1800" dirty="0">
                <a:solidFill>
                  <a:srgbClr val="0B5394"/>
                </a:solidFill>
              </a:rPr>
              <a:t>I can investigate how water evaporates</a:t>
            </a:r>
          </a:p>
          <a:p>
            <a:pPr marL="285750" indent="-285750">
              <a:buFont typeface="Arial" panose="020B0604020202020204" pitchFamily="34" charset="0"/>
              <a:buChar char="•"/>
            </a:pPr>
            <a:r>
              <a:rPr lang="en-GB" sz="1800" dirty="0">
                <a:solidFill>
                  <a:srgbClr val="0B5394"/>
                </a:solidFill>
              </a:rPr>
              <a:t>I can identify and describe the different stages of the water cycle</a:t>
            </a:r>
            <a:r>
              <a:rPr lang="en-GB" sz="1800" dirty="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Geography</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Geography topic will </a:t>
            </a:r>
            <a:r>
              <a:rPr lang="en-US" sz="1800" dirty="0" smtClean="0">
                <a:solidFill>
                  <a:srgbClr val="FFFFFF"/>
                </a:solidFill>
              </a:rPr>
              <a:t>be </a:t>
            </a:r>
            <a:r>
              <a:rPr lang="en-US" sz="1800" dirty="0" smtClean="0">
                <a:solidFill>
                  <a:srgbClr val="741B47"/>
                </a:solidFill>
              </a:rPr>
              <a:t>Extreme Earth</a:t>
            </a:r>
            <a:r>
              <a:rPr lang="en-GB" sz="1800" dirty="0" smtClean="0">
                <a:solidFill>
                  <a:srgbClr val="FFFFFF"/>
                </a:solidFill>
              </a:rPr>
              <a:t>. Objectives to be covered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31988"/>
            <a:ext cx="8130923" cy="1753235"/>
          </a:xfrm>
          <a:prstGeom prst="rect">
            <a:avLst/>
          </a:prstGeom>
          <a:noFill/>
        </p:spPr>
        <p:txBody>
          <a:bodyPr wrap="square" rtlCol="0">
            <a:spAutoFit/>
          </a:bodyPr>
          <a:lstStyle/>
          <a:p>
            <a:pPr marL="285750" indent="-285750">
              <a:buFont typeface="Arial" panose="020B0604020202020204" pitchFamily="34" charset="0"/>
              <a:buChar char="•"/>
            </a:pPr>
            <a:r>
              <a:rPr sz="1800" dirty="0">
                <a:solidFill>
                  <a:srgbClr val="0B5394"/>
                </a:solidFill>
                <a:sym typeface="+mn-ea"/>
              </a:rPr>
              <a:t>I can describe what can be found underground</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how volcanoes are formed</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how volcanoes affect people's lives</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what causes earthquakes and how they are measured     </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what causes tsunamis and how they affect people     </a:t>
            </a:r>
            <a:endParaRPr sz="1800" dirty="0">
              <a:solidFill>
                <a:srgbClr val="0B5394"/>
              </a:solidFill>
            </a:endParaRPr>
          </a:p>
          <a:p>
            <a:pPr marL="285750" indent="-285750">
              <a:buFont typeface="Arial" panose="020B0604020202020204" pitchFamily="34" charset="0"/>
              <a:buChar char="•"/>
            </a:pPr>
            <a:r>
              <a:rPr lang="en-US" sz="1800" dirty="0">
                <a:solidFill>
                  <a:srgbClr val="0B5394"/>
                </a:solidFill>
                <a:sym typeface="+mn-ea"/>
              </a:rPr>
              <a:t>I can </a:t>
            </a:r>
            <a:r>
              <a:rPr sz="1800" dirty="0">
                <a:solidFill>
                  <a:srgbClr val="0B5394"/>
                </a:solidFill>
                <a:sym typeface="+mn-ea"/>
              </a:rPr>
              <a:t>explain what causes tornadoes and the effects they have</a:t>
            </a:r>
            <a:endParaRPr lang="en-GB"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History</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History topic will focus on</a:t>
            </a:r>
            <a:r>
              <a:rPr lang="en-GB" sz="1800" dirty="0" smtClean="0">
                <a:solidFill>
                  <a:srgbClr val="741B47"/>
                </a:solidFill>
              </a:rPr>
              <a:t>World War 2</a:t>
            </a:r>
            <a:r>
              <a:rPr lang="en-GB" sz="1800" dirty="0" smtClean="0">
                <a:solidFill>
                  <a:srgbClr val="FFFFFF"/>
                </a:solidFill>
              </a:rPr>
              <a:t>. Our objectives </a:t>
            </a:r>
            <a:r>
              <a:rPr lang="en-US" altLang="en-GB" sz="1800" dirty="0" smtClean="0">
                <a:solidFill>
                  <a:srgbClr val="FFFFFF"/>
                </a:solidFill>
              </a:rPr>
              <a:t>will </a:t>
            </a:r>
            <a:r>
              <a:rPr lang="en-GB" sz="1800" dirty="0" smtClean="0">
                <a:solidFill>
                  <a:srgbClr val="FFFFFF"/>
                </a:solidFill>
              </a:rPr>
              <a:t>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709788"/>
            <a:ext cx="8130923" cy="258445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GB" altLang="en-US" sz="1800" dirty="0" smtClean="0">
                <a:solidFill>
                  <a:srgbClr val="0B5394"/>
                </a:solidFill>
              </a:rPr>
              <a:t>explain why World War 2 began and order key events on a timeline</a:t>
            </a:r>
          </a:p>
          <a:p>
            <a:pPr marL="285750" indent="-285750">
              <a:buFont typeface="Arial" panose="020B0604020202020204" pitchFamily="34" charset="0"/>
              <a:buChar char="•"/>
            </a:pPr>
            <a:r>
              <a:rPr lang="en-GB" altLang="en-US" sz="1800" dirty="0">
                <a:solidFill>
                  <a:srgbClr val="0B5394"/>
                </a:solidFill>
              </a:rPr>
              <a:t>I can describe how people on the home front contributed to the war effort</a:t>
            </a:r>
          </a:p>
          <a:p>
            <a:pPr marL="285750" indent="-285750">
              <a:buFont typeface="Arial" panose="020B0604020202020204" pitchFamily="34" charset="0"/>
              <a:buChar char="•"/>
            </a:pPr>
            <a:r>
              <a:rPr lang="en-GB" altLang="en-US" sz="1800" dirty="0">
                <a:solidFill>
                  <a:srgbClr val="0B5394"/>
                </a:solidFill>
              </a:rPr>
              <a:t>I can describe the roles and responsibilities of the armed forces during World War 2</a:t>
            </a:r>
          </a:p>
          <a:p>
            <a:pPr marL="285750" indent="-285750">
              <a:buFont typeface="Arial" panose="020B0604020202020204" pitchFamily="34" charset="0"/>
              <a:buChar char="•"/>
            </a:pPr>
            <a:r>
              <a:rPr lang="en-GB" altLang="en-US" sz="1800" dirty="0">
                <a:solidFill>
                  <a:srgbClr val="0B5394"/>
                </a:solidFill>
              </a:rPr>
              <a:t>I can describe events of the Battle of Britain and explain why it was a turning point in the war</a:t>
            </a:r>
          </a:p>
          <a:p>
            <a:pPr marL="285750" indent="-285750">
              <a:buFont typeface="Arial" panose="020B0604020202020204" pitchFamily="34" charset="0"/>
              <a:buChar char="•"/>
            </a:pPr>
            <a:r>
              <a:rPr lang="en-GB" altLang="en-US" sz="1800" dirty="0">
                <a:solidFill>
                  <a:srgbClr val="0B5394"/>
                </a:solidFill>
              </a:rPr>
              <a:t>I can describe what people did for entertainment during wartime Britain</a:t>
            </a:r>
          </a:p>
          <a:p>
            <a:pPr marL="285750" indent="-285750">
              <a:buFont typeface="Arial" panose="020B0604020202020204" pitchFamily="34" charset="0"/>
              <a:buChar char="•"/>
            </a:pPr>
            <a:r>
              <a:rPr lang="en-GB" altLang="en-US" sz="1800" dirty="0">
                <a:solidFill>
                  <a:srgbClr val="0B5394"/>
                </a:solidFill>
              </a:rPr>
              <a:t>I can describe how and why World War 2 events are commemorated</a:t>
            </a:r>
          </a:p>
          <a:p>
            <a:pPr marL="0" indent="0">
              <a:buFont typeface="Arial" panose="020B0604020202020204" pitchFamily="34" charset="0"/>
              <a:buNone/>
            </a:pPr>
            <a:endParaRPr lang="en-GB" altLang="en-US" sz="1800" dirty="0">
              <a:solidFill>
                <a:srgbClr val="0B5394"/>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54373" y="3146003"/>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Commando Joe’s</a:t>
            </a:r>
            <a:endParaRPr dirty="0">
              <a:solidFill>
                <a:srgbClr val="741B47"/>
              </a:solidFill>
            </a:endParaRPr>
          </a:p>
          <a:p>
            <a:pPr lvl="0"/>
            <a:r>
              <a:rPr lang="en-GB" sz="1800" dirty="0">
                <a:solidFill>
                  <a:srgbClr val="FFFFFF"/>
                </a:solidFill>
              </a:rPr>
              <a:t>This year we will be using the Commando Joe’s programme alongside the  teaching of a number of subjects. This programme will help to develop children’s skills, knowledge and understanding, whilst building their capacity to choose intelligently between decisions that contribute to their character development and specific learning</a:t>
            </a:r>
            <a:r>
              <a:rPr lang="en-GB" sz="1800" dirty="0" smtClean="0">
                <a:solidFill>
                  <a:srgbClr val="FFFFFF"/>
                </a:solidFill>
              </a:rPr>
              <a:t>.</a:t>
            </a:r>
            <a:br>
              <a:rPr lang="en-GB" sz="1800" dirty="0" smtClean="0">
                <a:solidFill>
                  <a:srgbClr val="FFFFFF"/>
                </a:solidFill>
              </a:rPr>
            </a:br>
            <a:r>
              <a:rPr lang="en-GB" sz="1800" dirty="0" smtClean="0">
                <a:solidFill>
                  <a:srgbClr val="FFFFFF"/>
                </a:solidFill>
              </a:rPr>
              <a:t/>
            </a:r>
            <a:br>
              <a:rPr lang="en-GB" sz="1800" dirty="0" smtClean="0">
                <a:solidFill>
                  <a:srgbClr val="FFFFFF"/>
                </a:solidFill>
              </a:rPr>
            </a:br>
            <a:r>
              <a:rPr lang="en-GB" sz="1800" dirty="0" smtClean="0">
                <a:solidFill>
                  <a:srgbClr val="0B5394"/>
                </a:solidFill>
              </a:rPr>
              <a:t>Children will complete a variety of exciting missions that are based on the lives of famous heroes and heroines. This term our hero is </a:t>
            </a:r>
            <a:r>
              <a:rPr lang="en-GB" sz="1800" dirty="0" smtClean="0">
                <a:solidFill>
                  <a:srgbClr val="741B47"/>
                </a:solidFill>
              </a:rPr>
              <a:t>Ernest Shackleton</a:t>
            </a:r>
            <a:r>
              <a:rPr lang="en-GB" sz="1800" dirty="0" smtClean="0">
                <a:solidFill>
                  <a:srgbClr val="0B5394"/>
                </a:solidFill>
              </a:rPr>
              <a:t>. These missions will provide cross-curricular links with a wide range of subjects, including Science, History, Music, Art, Design &amp; Technology, PSHE and Computing.</a:t>
            </a:r>
            <a:r>
              <a:rPr lang="en-GB" sz="1800" dirty="0">
                <a:solidFill>
                  <a:srgbClr val="FFFFFF"/>
                </a:solidFill>
              </a:rPr>
              <a:t/>
            </a:r>
            <a:br>
              <a:rPr lang="en-GB" sz="1800" dirty="0">
                <a:solidFill>
                  <a:srgbClr val="FFFFFF"/>
                </a:solidFill>
              </a:rPr>
            </a:br>
            <a:r>
              <a:rPr lang="en-GB" sz="1800" dirty="0" smtClean="0">
                <a:solidFill>
                  <a:srgbClr val="FFFFFF"/>
                </a:solidFill>
              </a:rPr>
              <a:t> </a:t>
            </a:r>
            <a:br>
              <a:rPr lang="en-GB" sz="1800" dirty="0" smtClean="0">
                <a:solidFill>
                  <a:srgbClr val="FFFFFF"/>
                </a:solidFill>
              </a:rPr>
            </a:br>
            <a:r>
              <a:rPr lang="en-GB" sz="1800" dirty="0">
                <a:solidFill>
                  <a:srgbClr val="FFFFFF"/>
                </a:solidFill>
              </a:rPr>
              <a:t/>
            </a:r>
            <a:br>
              <a:rPr lang="en-GB" sz="1800" dirty="0">
                <a:solidFill>
                  <a:srgbClr val="FFFFFF"/>
                </a:solidFill>
              </a:rPr>
            </a:b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588705" y="335767"/>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741B47"/>
              </a:solidFill>
            </a:endParaRPr>
          </a:p>
          <a:p>
            <a:pPr marL="0" lvl="0" indent="0" algn="l" rtl="0">
              <a:spcBef>
                <a:spcPts val="0"/>
              </a:spcBef>
              <a:spcAft>
                <a:spcPts val="0"/>
              </a:spcAft>
              <a:buNone/>
            </a:pPr>
            <a:r>
              <a:rPr lang="en-GB" dirty="0" smtClean="0">
                <a:solidFill>
                  <a:srgbClr val="741B47"/>
                </a:solidFill>
              </a:rPr>
              <a:t>Music</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Our objectives will include:</a:t>
            </a:r>
            <a:endParaRPr sz="2400" dirty="0" smtClean="0">
              <a:solidFill>
                <a:srgbClr val="FFFFFF"/>
              </a:solidFill>
            </a:endParaRPr>
          </a:p>
          <a:p>
            <a:pPr marL="0" lvl="0" indent="0" algn="l" rtl="0">
              <a:spcBef>
                <a:spcPts val="0"/>
              </a:spcBef>
              <a:spcAft>
                <a:spcPts val="0"/>
              </a:spcAft>
              <a:buNone/>
            </a:pPr>
            <a:endParaRPr dirty="0"/>
          </a:p>
        </p:txBody>
      </p:sp>
      <p:sp>
        <p:nvSpPr>
          <p:cNvPr id="3" name="TextBox 2"/>
          <p:cNvSpPr txBox="1"/>
          <p:nvPr/>
        </p:nvSpPr>
        <p:spPr>
          <a:xfrm>
            <a:off x="588705" y="1355137"/>
            <a:ext cx="8222100"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a:t>
            </a:r>
            <a:r>
              <a:rPr lang="en-GB" altLang="en-US" sz="1800" dirty="0">
                <a:solidFill>
                  <a:srgbClr val="0B5394"/>
                </a:solidFill>
              </a:rPr>
              <a:t>play and perform using musical instruments with increasing accuracy</a:t>
            </a:r>
          </a:p>
          <a:p>
            <a:pPr marL="285750" indent="-285750">
              <a:buFont typeface="Arial" panose="020B0604020202020204" pitchFamily="34" charset="0"/>
              <a:buChar char="•"/>
            </a:pPr>
            <a:r>
              <a:rPr lang="en-GB" altLang="en-US" sz="1800" dirty="0">
                <a:solidFill>
                  <a:srgbClr val="0B5394"/>
                </a:solidFill>
              </a:rPr>
              <a:t>I can listen with attention to detail and recall sounds with increasing aural memory</a:t>
            </a:r>
          </a:p>
          <a:p>
            <a:pPr marL="285750" indent="-285750">
              <a:buFont typeface="Arial" panose="020B0604020202020204" pitchFamily="34" charset="0"/>
              <a:buChar char="•"/>
            </a:pPr>
            <a:endParaRPr lang="en-GB" altLang="en-US" sz="1800" dirty="0">
              <a:solidFill>
                <a:srgbClr val="0B5394"/>
              </a:solidFill>
            </a:endParaRPr>
          </a:p>
        </p:txBody>
      </p:sp>
      <p:sp>
        <p:nvSpPr>
          <p:cNvPr id="5" name="Rectangle 4"/>
          <p:cNvSpPr/>
          <p:nvPr/>
        </p:nvSpPr>
        <p:spPr>
          <a:xfrm>
            <a:off x="588705" y="2417861"/>
            <a:ext cx="6763385" cy="1014730"/>
          </a:xfrm>
          <a:prstGeom prst="rect">
            <a:avLst/>
          </a:prstGeom>
        </p:spPr>
        <p:txBody>
          <a:bodyPr wrap="none">
            <a:spAutoFit/>
          </a:bodyPr>
          <a:lstStyle/>
          <a:p>
            <a:r>
              <a:rPr lang="en-GB" sz="4200" dirty="0">
                <a:solidFill>
                  <a:srgbClr val="741B47"/>
                </a:solidFill>
              </a:rPr>
              <a:t>Art, Design and </a:t>
            </a:r>
            <a:r>
              <a:rPr lang="en-GB" sz="4200" dirty="0" smtClean="0">
                <a:solidFill>
                  <a:srgbClr val="741B47"/>
                </a:solidFill>
              </a:rPr>
              <a:t>Technology</a:t>
            </a:r>
          </a:p>
          <a:p>
            <a:r>
              <a:rPr lang="en-GB" sz="1800" dirty="0">
                <a:solidFill>
                  <a:srgbClr val="FFFFFF"/>
                </a:solidFill>
                <a:latin typeface="Roboto" panose="02000000000000000000"/>
                <a:ea typeface="Roboto" panose="02000000000000000000"/>
                <a:sym typeface="Roboto" panose="02000000000000000000"/>
              </a:rPr>
              <a:t>Our objectives will </a:t>
            </a:r>
            <a:r>
              <a:rPr lang="en-GB" sz="1800" dirty="0" smtClean="0">
                <a:solidFill>
                  <a:srgbClr val="FFFFFF"/>
                </a:solidFill>
                <a:latin typeface="Roboto" panose="02000000000000000000"/>
                <a:ea typeface="Roboto" panose="02000000000000000000"/>
                <a:sym typeface="Roboto" panose="02000000000000000000"/>
              </a:rPr>
              <a:t>include:</a:t>
            </a:r>
            <a:endParaRPr lang="en-GB" sz="4200" dirty="0"/>
          </a:p>
        </p:txBody>
      </p:sp>
      <p:sp>
        <p:nvSpPr>
          <p:cNvPr id="7" name="TextBox 6"/>
          <p:cNvSpPr txBox="1"/>
          <p:nvPr/>
        </p:nvSpPr>
        <p:spPr>
          <a:xfrm>
            <a:off x="588705" y="3428184"/>
            <a:ext cx="8222100" cy="147637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a:t>
            </a:r>
            <a:r>
              <a:rPr lang="en-US" altLang="en-GB" sz="1800" dirty="0" smtClean="0">
                <a:solidFill>
                  <a:srgbClr val="0B5394"/>
                </a:solidFill>
              </a:rPr>
              <a:t> </a:t>
            </a:r>
            <a:r>
              <a:rPr lang="en-GB" altLang="en-US" sz="1800" dirty="0" smtClean="0">
                <a:solidFill>
                  <a:srgbClr val="0B5394"/>
                </a:solidFill>
              </a:rPr>
              <a:t>generate and develop ideas through discussion, sketches and diagrams</a:t>
            </a:r>
          </a:p>
          <a:p>
            <a:pPr marL="285750" indent="-285750">
              <a:buFont typeface="Arial" panose="020B0604020202020204" pitchFamily="34" charset="0"/>
              <a:buChar char="•"/>
            </a:pPr>
            <a:r>
              <a:rPr lang="en-GB" altLang="en-US" sz="1800" dirty="0">
                <a:solidFill>
                  <a:srgbClr val="0B5394"/>
                </a:solidFill>
              </a:rPr>
              <a:t>I can select from and use a wide range of materials</a:t>
            </a:r>
          </a:p>
          <a:p>
            <a:pPr marL="285750" indent="-285750">
              <a:buFont typeface="Arial" panose="020B0604020202020204" pitchFamily="34" charset="0"/>
              <a:buChar char="•"/>
            </a:pPr>
            <a:r>
              <a:rPr lang="en-GB" altLang="en-US" sz="1800" dirty="0">
                <a:solidFill>
                  <a:srgbClr val="0B5394"/>
                </a:solidFill>
              </a:rPr>
              <a:t>I can improve my mastery of art and design techniques including drawing and paintinig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608440" y="243669"/>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741B47"/>
              </a:solidFill>
            </a:endParaRPr>
          </a:p>
          <a:p>
            <a:pPr marL="0" lvl="0" indent="0" algn="l" rtl="0">
              <a:spcBef>
                <a:spcPts val="0"/>
              </a:spcBef>
              <a:spcAft>
                <a:spcPts val="0"/>
              </a:spcAft>
              <a:buNone/>
            </a:pPr>
            <a:r>
              <a:rPr lang="en-GB" dirty="0" smtClean="0">
                <a:solidFill>
                  <a:srgbClr val="741B47"/>
                </a:solidFill>
              </a:rPr>
              <a:t>Computing</a:t>
            </a:r>
            <a:r>
              <a:rPr lang="en-GB" sz="1800" dirty="0" smtClean="0">
                <a:solidFill>
                  <a:srgbClr val="FFFFFF"/>
                </a:solidFill>
              </a:rPr>
              <a:t/>
            </a:r>
            <a:br>
              <a:rPr lang="en-GB" sz="1800" dirty="0" smtClean="0">
                <a:solidFill>
                  <a:srgbClr val="FFFFFF"/>
                </a:solidFill>
              </a:rPr>
            </a:br>
            <a:r>
              <a:rPr lang="en-US" altLang="en-GB" sz="1800" dirty="0" smtClean="0">
                <a:solidFill>
                  <a:srgbClr val="FFFFFF"/>
                </a:solidFill>
              </a:rPr>
              <a:t>This term o</a:t>
            </a:r>
            <a:r>
              <a:rPr lang="en-GB" sz="1800" dirty="0" smtClean="0">
                <a:solidFill>
                  <a:srgbClr val="FFFFFF"/>
                </a:solidFill>
              </a:rPr>
              <a:t>ur</a:t>
            </a:r>
            <a:r>
              <a:rPr lang="en-US" altLang="en-GB" sz="1800" dirty="0" smtClean="0">
                <a:solidFill>
                  <a:srgbClr val="FFFFFF"/>
                </a:solidFill>
              </a:rPr>
              <a:t> computing</a:t>
            </a:r>
            <a:r>
              <a:rPr lang="en-GB" sz="1800" dirty="0" smtClean="0">
                <a:solidFill>
                  <a:srgbClr val="FFFFFF"/>
                </a:solidFill>
              </a:rPr>
              <a:t> objectives</a:t>
            </a:r>
            <a:r>
              <a:rPr lang="en-US" altLang="en-GB" sz="1800" dirty="0" smtClean="0">
                <a:solidFill>
                  <a:srgbClr val="FFFFFF"/>
                </a:solidFill>
              </a:rPr>
              <a:t> </a:t>
            </a:r>
            <a:r>
              <a:rPr lang="en-GB" sz="1800" dirty="0" smtClean="0">
                <a:solidFill>
                  <a:srgbClr val="FFFFFF"/>
                </a:solidFill>
              </a:rPr>
              <a:t>will include:</a:t>
            </a:r>
            <a:endParaRPr sz="2400" dirty="0" smtClean="0">
              <a:solidFill>
                <a:srgbClr val="FFFFFF"/>
              </a:solidFill>
            </a:endParaRPr>
          </a:p>
          <a:p>
            <a:pPr marL="0" lvl="0" indent="0" algn="l" rtl="0">
              <a:spcBef>
                <a:spcPts val="0"/>
              </a:spcBef>
              <a:spcAft>
                <a:spcPts val="0"/>
              </a:spcAft>
              <a:buNone/>
            </a:pPr>
            <a:endParaRPr dirty="0"/>
          </a:p>
        </p:txBody>
      </p:sp>
      <p:sp>
        <p:nvSpPr>
          <p:cNvPr id="3" name="TextBox 2"/>
          <p:cNvSpPr txBox="1"/>
          <p:nvPr/>
        </p:nvSpPr>
        <p:spPr>
          <a:xfrm>
            <a:off x="529499" y="1256469"/>
            <a:ext cx="8222100" cy="92202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build a sequence of commands</a:t>
            </a:r>
            <a:endParaRPr lang="en-GB" sz="1800" dirty="0" smtClean="0">
              <a:solidFill>
                <a:srgbClr val="0B5394"/>
              </a:solidFill>
            </a:endParaRPr>
          </a:p>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use this sequence to create a program</a:t>
            </a:r>
            <a:endParaRPr lang="en-GB" sz="1800" dirty="0" smtClean="0">
              <a:solidFill>
                <a:srgbClr val="0B5394"/>
              </a:solidFill>
            </a:endParaRPr>
          </a:p>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create a program to achieve a specific outcome</a:t>
            </a:r>
            <a:r>
              <a:rPr lang="en-GB" sz="1800" dirty="0" smtClean="0">
                <a:solidFill>
                  <a:srgbClr val="0B5394"/>
                </a:solidFill>
              </a:rPr>
              <a:t> </a:t>
            </a:r>
            <a:endParaRPr lang="en-GB" sz="1800" dirty="0">
              <a:solidFill>
                <a:srgbClr val="0B5394"/>
              </a:solidFill>
            </a:endParaRPr>
          </a:p>
        </p:txBody>
      </p:sp>
      <p:sp>
        <p:nvSpPr>
          <p:cNvPr id="4" name="Google Shape;119;p23"/>
          <p:cNvSpPr txBox="1"/>
          <p:nvPr/>
        </p:nvSpPr>
        <p:spPr>
          <a:xfrm>
            <a:off x="687381" y="2409065"/>
            <a:ext cx="8222100" cy="1012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R="0" lvl="1"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R="0" lvl="2"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R="0" lvl="3"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R="0" lvl="4"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R="0" lvl="5"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R="0" lvl="6"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R="0" lvl="7"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R="0" lvl="8"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endParaRPr lang="en-GB" dirty="0" smtClean="0">
              <a:solidFill>
                <a:srgbClr val="741B47"/>
              </a:solidFill>
            </a:endParaRPr>
          </a:p>
          <a:p>
            <a:r>
              <a:rPr lang="en-GB" dirty="0" smtClean="0">
                <a:solidFill>
                  <a:srgbClr val="741B47"/>
                </a:solidFill>
              </a:rPr>
              <a:t>Physical Education</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This term, we will be focusing on </a:t>
            </a:r>
            <a:r>
              <a:rPr lang="en-US" altLang="en-GB" sz="1800" dirty="0" smtClean="0">
                <a:solidFill>
                  <a:srgbClr val="741B47"/>
                </a:solidFill>
              </a:rPr>
              <a:t>gymnastic</a:t>
            </a:r>
            <a:r>
              <a:rPr lang="en-GB" sz="1800" dirty="0" smtClean="0">
                <a:solidFill>
                  <a:srgbClr val="741B47"/>
                </a:solidFill>
              </a:rPr>
              <a:t>s</a:t>
            </a:r>
            <a:r>
              <a:rPr lang="en-GB" sz="1800" dirty="0" smtClean="0">
                <a:solidFill>
                  <a:srgbClr val="FFFFFF"/>
                </a:solidFill>
              </a:rPr>
              <a:t>. Our objectives will include:</a:t>
            </a:r>
            <a:endParaRPr lang="en-GB" sz="2400" dirty="0" smtClean="0">
              <a:solidFill>
                <a:srgbClr val="FFFFFF"/>
              </a:solidFill>
            </a:endParaRPr>
          </a:p>
          <a:p>
            <a:endParaRPr lang="en-GB" dirty="0"/>
          </a:p>
        </p:txBody>
      </p:sp>
      <p:sp>
        <p:nvSpPr>
          <p:cNvPr id="5" name="TextBox 4"/>
          <p:cNvSpPr txBox="1"/>
          <p:nvPr/>
        </p:nvSpPr>
        <p:spPr>
          <a:xfrm>
            <a:off x="608440" y="3421865"/>
            <a:ext cx="8222100"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a:t>
            </a:r>
            <a:r>
              <a:rPr lang="en-US" altLang="en-GB" sz="1800" dirty="0" smtClean="0">
                <a:solidFill>
                  <a:srgbClr val="0B5394"/>
                </a:solidFill>
              </a:rPr>
              <a:t> develop my balance, agility and co-ordination, and begin to apply these in a range of gymnastic activities</a:t>
            </a:r>
          </a:p>
          <a:p>
            <a:pPr marL="285750" indent="-285750">
              <a:buFont typeface="Arial" panose="020B0604020202020204" pitchFamily="34" charset="0"/>
              <a:buChar char="•"/>
            </a:pPr>
            <a:r>
              <a:rPr lang="en-US" altLang="en-GB" sz="1800" dirty="0" smtClean="0">
                <a:solidFill>
                  <a:srgbClr val="0B5394"/>
                </a:solidFill>
              </a:rPr>
              <a:t>I can increase my flexibility, strength, technique and control using gymnastic activities</a:t>
            </a:r>
            <a:r>
              <a:rPr lang="en-GB" sz="1800" dirty="0" smtClean="0">
                <a:solidFill>
                  <a:srgbClr val="0B5394"/>
                </a:solidFill>
              </a:rPr>
              <a:t> </a:t>
            </a:r>
            <a:endParaRPr lang="en-GB" sz="1800" dirty="0">
              <a:solidFill>
                <a:srgbClr val="0B5394"/>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RE</a:t>
            </a:r>
            <a:endParaRPr dirty="0">
              <a:solidFill>
                <a:srgbClr val="741B47"/>
              </a:solidFill>
            </a:endParaRPr>
          </a:p>
          <a:p>
            <a:pPr lvl="0"/>
            <a:r>
              <a:rPr lang="en-GB" sz="1800" dirty="0">
                <a:solidFill>
                  <a:srgbClr val="FFFFFF"/>
                </a:solidFill>
              </a:rPr>
              <a:t>This term we shall focus on the themes of </a:t>
            </a:r>
            <a:r>
              <a:rPr lang="en-US" altLang="en-GB" sz="1800" dirty="0">
                <a:solidFill>
                  <a:srgbClr val="FFFFFF"/>
                </a:solidFill>
              </a:rPr>
              <a:t>the Gospel</a:t>
            </a:r>
            <a:r>
              <a:rPr lang="en-GB" sz="1800" dirty="0">
                <a:solidFill>
                  <a:srgbClr val="FFFFFF"/>
                </a:solidFill>
              </a:rPr>
              <a:t> and </a:t>
            </a:r>
            <a:r>
              <a:rPr lang="en-US" altLang="en-GB" sz="1800" dirty="0">
                <a:solidFill>
                  <a:srgbClr val="FFFFFF"/>
                </a:solidFill>
              </a:rPr>
              <a:t>incarnation</a:t>
            </a:r>
            <a:r>
              <a:rPr lang="en-GB" sz="1800" dirty="0">
                <a:solidFill>
                  <a:srgbClr val="FFFFFF"/>
                </a:solidFill>
              </a:rPr>
              <a:t>.</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25638"/>
            <a:ext cx="8130923"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give clear, simple accounts of what </a:t>
            </a:r>
            <a:r>
              <a:rPr lang="en-GB" sz="1800" dirty="0" smtClean="0">
                <a:solidFill>
                  <a:srgbClr val="0B5394"/>
                </a:solidFill>
              </a:rPr>
              <a:t>Bible </a:t>
            </a:r>
            <a:r>
              <a:rPr lang="en-GB" sz="1800" dirty="0">
                <a:solidFill>
                  <a:srgbClr val="0B5394"/>
                </a:solidFill>
              </a:rPr>
              <a:t>texts mean to Christians</a:t>
            </a:r>
          </a:p>
          <a:p>
            <a:pPr marL="285750" indent="-285750">
              <a:buFont typeface="Arial" panose="020B0604020202020204" pitchFamily="34" charset="0"/>
              <a:buChar char="•"/>
            </a:pPr>
            <a:r>
              <a:rPr lang="en-GB" sz="1800" dirty="0">
                <a:solidFill>
                  <a:srgbClr val="0B5394"/>
                </a:solidFill>
              </a:rPr>
              <a:t>I </a:t>
            </a:r>
            <a:r>
              <a:rPr lang="en-US" altLang="en-GB" sz="1800" dirty="0">
                <a:solidFill>
                  <a:srgbClr val="0B5394"/>
                </a:solidFill>
              </a:rPr>
              <a:t>can </a:t>
            </a:r>
            <a:r>
              <a:rPr lang="en-GB" sz="1800" dirty="0" smtClean="0">
                <a:solidFill>
                  <a:srgbClr val="0B5394"/>
                </a:solidFill>
              </a:rPr>
              <a:t>recognise </a:t>
            </a:r>
            <a:r>
              <a:rPr lang="en-GB" sz="1800" dirty="0">
                <a:solidFill>
                  <a:srgbClr val="0B5394"/>
                </a:solidFill>
              </a:rPr>
              <a:t>Jesus gives instructions to people about how to behave</a:t>
            </a:r>
          </a:p>
          <a:p>
            <a:pPr marL="285750" indent="-285750">
              <a:buFont typeface="Arial" panose="020B0604020202020204" pitchFamily="34" charset="0"/>
              <a:buChar char="•"/>
            </a:pPr>
            <a:r>
              <a:rPr lang="en-GB" sz="1800" dirty="0">
                <a:solidFill>
                  <a:srgbClr val="0B5394"/>
                </a:solidFill>
              </a:rPr>
              <a:t>I can listen to stories from the Bible and </a:t>
            </a:r>
            <a:r>
              <a:rPr lang="en-GB" sz="1800" dirty="0" smtClean="0">
                <a:solidFill>
                  <a:srgbClr val="0B5394"/>
                </a:solidFill>
              </a:rPr>
              <a:t>recognise </a:t>
            </a:r>
            <a:r>
              <a:rPr lang="en-GB" sz="1800" dirty="0">
                <a:solidFill>
                  <a:srgbClr val="0B5394"/>
                </a:solidFill>
              </a:rPr>
              <a:t>a link with a concept of ‘Gospel’ or good news</a:t>
            </a:r>
          </a:p>
          <a:p>
            <a:pPr marL="285750" indent="-285750">
              <a:buFont typeface="Arial" panose="020B0604020202020204" pitchFamily="34" charset="0"/>
              <a:buChar char="•"/>
            </a:pPr>
            <a:r>
              <a:rPr lang="en-US" altLang="en-GB" sz="1800" dirty="0">
                <a:solidFill>
                  <a:srgbClr val="0B5394"/>
                </a:solidFill>
              </a:rPr>
              <a:t>I can begin to consider the concept of incarnation and how it plays a role in the beliefs of Christians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89911" y="532578"/>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Literacy</a:t>
            </a:r>
            <a:endParaRPr dirty="0">
              <a:solidFill>
                <a:srgbClr val="741B47"/>
              </a:solidFill>
            </a:endParaRPr>
          </a:p>
          <a:p>
            <a:pPr marL="0" lvl="0" indent="0" algn="l" rtl="0">
              <a:spcBef>
                <a:spcPts val="0"/>
              </a:spcBef>
              <a:spcAft>
                <a:spcPts val="0"/>
              </a:spcAft>
              <a:buNone/>
            </a:pPr>
            <a:r>
              <a:rPr lang="en-GB" sz="1500" dirty="0" smtClean="0">
                <a:solidFill>
                  <a:srgbClr val="FFFFFF"/>
                </a:solidFill>
              </a:rPr>
              <a:t>In literacy lessons, we will explore a variety of fiction, non-fiction and poetry texts. This term, our objectives will include:</a:t>
            </a:r>
            <a:r>
              <a:rPr lang="en-GB" sz="2400" dirty="0"/>
              <a:t/>
            </a:r>
            <a:br>
              <a:rPr lang="en-GB" sz="2400" dirty="0"/>
            </a:br>
            <a:endParaRPr sz="1800" dirty="0">
              <a:latin typeface="+mn-lt"/>
            </a:endParaRPr>
          </a:p>
        </p:txBody>
      </p:sp>
      <p:sp>
        <p:nvSpPr>
          <p:cNvPr id="4" name="TextBox 3"/>
          <p:cNvSpPr txBox="1"/>
          <p:nvPr/>
        </p:nvSpPr>
        <p:spPr>
          <a:xfrm>
            <a:off x="434175" y="1499329"/>
            <a:ext cx="8143620" cy="2306955"/>
          </a:xfrm>
          <a:prstGeom prst="rect">
            <a:avLst/>
          </a:prstGeom>
          <a:noFill/>
        </p:spPr>
        <p:txBody>
          <a:bodyPr wrap="square" rtlCol="0">
            <a:spAutoFit/>
          </a:bodyPr>
          <a:lstStyle/>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conjunctions (and, or, but) to join simple sentences</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and distinguish past and present tense</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conjunctions (when, if, because) to add subordinate clauses</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sentences with different forms: statement, question, exclamation, command </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expanded noun phrases to describe and specify [for example, the blue butterfly]</a:t>
            </a:r>
          </a:p>
          <a:p>
            <a:pPr marL="285750" indent="-285750">
              <a:buFont typeface="Arial" panose="020B0604020202020204" pitchFamily="34" charset="0"/>
              <a:buChar char="•"/>
            </a:pPr>
            <a:r>
              <a:rPr lang="en-US" altLang="en-GB" sz="1800" dirty="0">
                <a:solidFill>
                  <a:srgbClr val="0B5394"/>
                </a:solidFill>
              </a:rPr>
              <a:t>I can l</a:t>
            </a:r>
            <a:r>
              <a:rPr lang="en-GB" sz="1800" dirty="0">
                <a:solidFill>
                  <a:srgbClr val="0B5394"/>
                </a:solidFill>
              </a:rPr>
              <a:t>earn how to use both familiar and new punctuation correctly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ABA75"/>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68852" y="1387214"/>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PSHE</a:t>
            </a:r>
            <a:endParaRPr dirty="0">
              <a:solidFill>
                <a:srgbClr val="741B47"/>
              </a:solidFill>
            </a:endParaRPr>
          </a:p>
          <a:p>
            <a:pPr lvl="0"/>
            <a:r>
              <a:rPr lang="en-GB" sz="1800" dirty="0">
                <a:solidFill>
                  <a:srgbClr val="FFFFFF"/>
                </a:solidFill>
              </a:rPr>
              <a:t>This term we will focus on the </a:t>
            </a:r>
            <a:r>
              <a:rPr lang="en-GB" sz="1800" dirty="0" smtClean="0">
                <a:solidFill>
                  <a:srgbClr val="FFFFFF"/>
                </a:solidFill>
              </a:rPr>
              <a:t>ideas </a:t>
            </a:r>
            <a:r>
              <a:rPr lang="en-GB" sz="1800" dirty="0">
                <a:solidFill>
                  <a:srgbClr val="FFFFFF"/>
                </a:solidFill>
              </a:rPr>
              <a:t>of </a:t>
            </a:r>
            <a:r>
              <a:rPr lang="en-US" altLang="en-GB" sz="1800" dirty="0">
                <a:solidFill>
                  <a:srgbClr val="FFFFFF"/>
                </a:solidFill>
              </a:rPr>
              <a:t>family and community</a:t>
            </a:r>
            <a:r>
              <a:rPr lang="en-GB" sz="1800" dirty="0" smtClean="0">
                <a:solidFill>
                  <a:srgbClr val="FFFFFF"/>
                </a:solidFill>
              </a:rPr>
              <a:t>. </a:t>
            </a:r>
            <a:r>
              <a:rPr lang="en-GB" sz="1800" dirty="0">
                <a:solidFill>
                  <a:srgbClr val="FFFFFF"/>
                </a:solidFill>
              </a:rPr>
              <a:t>Objectives will include:</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15520" y="1571687"/>
            <a:ext cx="8130923" cy="341503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recognise that there are different types of relationships</a:t>
            </a:r>
          </a:p>
          <a:p>
            <a:pPr marL="285750" indent="-285750">
              <a:buFont typeface="Arial" panose="020B0604020202020204" pitchFamily="34" charset="0"/>
              <a:buChar char="•"/>
            </a:pPr>
            <a:r>
              <a:rPr lang="en-US" altLang="en-GB" sz="1800" dirty="0" smtClean="0">
                <a:solidFill>
                  <a:srgbClr val="0B5394"/>
                </a:solidFill>
              </a:rPr>
              <a:t>I can understand that marraige and civil partnerships are legal declarations of commitment between two adults</a:t>
            </a:r>
          </a:p>
          <a:p>
            <a:pPr marL="285750" indent="-285750">
              <a:buFont typeface="Arial" panose="020B0604020202020204" pitchFamily="34" charset="0"/>
              <a:buChar char="•"/>
            </a:pPr>
            <a:r>
              <a:rPr lang="en-US" altLang="en-GB" sz="1800" dirty="0" smtClean="0">
                <a:solidFill>
                  <a:srgbClr val="0B5394"/>
                </a:solidFill>
              </a:rPr>
              <a:t>I can recognise caring for one another is an important part of family life</a:t>
            </a:r>
          </a:p>
          <a:p>
            <a:pPr marL="285750" indent="-285750">
              <a:buFont typeface="Arial" panose="020B0604020202020204" pitchFamily="34" charset="0"/>
              <a:buChar char="•"/>
            </a:pPr>
            <a:endParaRPr lang="en-US" altLang="en-GB" sz="1800" dirty="0" smtClean="0">
              <a:solidFill>
                <a:srgbClr val="0B5394"/>
              </a:solidFill>
            </a:endParaRPr>
          </a:p>
          <a:p>
            <a:pPr marL="285750" indent="-285750">
              <a:buFont typeface="Arial" panose="020B0604020202020204" pitchFamily="34" charset="0"/>
              <a:buChar char="•"/>
            </a:pPr>
            <a:r>
              <a:rPr lang="en-US" altLang="en-GB" sz="1800" dirty="0" smtClean="0">
                <a:solidFill>
                  <a:srgbClr val="0B5394"/>
                </a:solidFill>
              </a:rPr>
              <a:t>I can identify the different groups that may make up a community</a:t>
            </a:r>
          </a:p>
          <a:p>
            <a:pPr marL="285750" indent="-285750">
              <a:buFont typeface="Arial" panose="020B0604020202020204" pitchFamily="34" charset="0"/>
              <a:buChar char="•"/>
            </a:pPr>
            <a:r>
              <a:rPr lang="en-US" altLang="en-GB" sz="1800" dirty="0" smtClean="0">
                <a:solidFill>
                  <a:srgbClr val="0B5394"/>
                </a:solidFill>
              </a:rPr>
              <a:t>I can value the </a:t>
            </a:r>
            <a:r>
              <a:rPr lang="en-US" altLang="en-GB" sz="1800" smtClean="0">
                <a:solidFill>
                  <a:srgbClr val="0B5394"/>
                </a:solidFill>
              </a:rPr>
              <a:t>different contributions </a:t>
            </a:r>
            <a:r>
              <a:rPr lang="en-US" altLang="en-GB" sz="1800" dirty="0" smtClean="0">
                <a:solidFill>
                  <a:srgbClr val="0B5394"/>
                </a:solidFill>
              </a:rPr>
              <a:t>that people and groups make to the community</a:t>
            </a:r>
          </a:p>
          <a:p>
            <a:pPr marL="285750" indent="-285750">
              <a:buFont typeface="Arial" panose="020B0604020202020204" pitchFamily="34" charset="0"/>
              <a:buChar char="•"/>
            </a:pPr>
            <a:r>
              <a:rPr lang="en-US" altLang="en-GB" sz="1800" dirty="0" smtClean="0">
                <a:solidFill>
                  <a:srgbClr val="0B5394"/>
                </a:solidFill>
              </a:rPr>
              <a:t>I can explain what diversity means and how we can all benefit from living in a diverse community</a:t>
            </a:r>
            <a:r>
              <a:rPr lang="en-GB" sz="1800" dirty="0" smtClean="0"/>
              <a:t>	</a:t>
            </a:r>
          </a:p>
          <a:p>
            <a:r>
              <a:rPr lang="en-GB" sz="1800" dirty="0" smtClean="0"/>
              <a:t> </a:t>
            </a:r>
            <a:endParaRPr lang="en-GB" sz="1800" dirty="0"/>
          </a:p>
          <a:p>
            <a:r>
              <a:rPr lang="en-GB" sz="1800" dirty="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419387" y="2649991"/>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Year </a:t>
            </a:r>
            <a:r>
              <a:rPr lang="en-GB" dirty="0" smtClean="0"/>
              <a:t>4 </a:t>
            </a:r>
            <a:endParaRPr lang="en-US" altLang="en-GB" dirty="0" smtClean="0">
              <a:solidFill>
                <a:srgbClr val="0B5394"/>
              </a:solidFill>
            </a:endParaRPr>
          </a:p>
        </p:txBody>
      </p:sp>
      <p:pic>
        <p:nvPicPr>
          <p:cNvPr id="2" name="Picture 1"/>
          <p:cNvPicPr>
            <a:picLocks noChangeAspect="1"/>
          </p:cNvPicPr>
          <p:nvPr/>
        </p:nvPicPr>
        <p:blipFill>
          <a:blip r:embed="rId3"/>
          <a:stretch>
            <a:fillRect/>
          </a:stretch>
        </p:blipFill>
        <p:spPr>
          <a:xfrm>
            <a:off x="217116" y="232336"/>
            <a:ext cx="8626642" cy="1615692"/>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89911" y="532578"/>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Literacy</a:t>
            </a:r>
            <a:endParaRPr dirty="0">
              <a:solidFill>
                <a:srgbClr val="741B47"/>
              </a:solidFill>
            </a:endParaRPr>
          </a:p>
          <a:p>
            <a:pPr marL="0" lvl="0" indent="0" algn="l" rtl="0">
              <a:spcBef>
                <a:spcPts val="0"/>
              </a:spcBef>
              <a:spcAft>
                <a:spcPts val="0"/>
              </a:spcAft>
              <a:buNone/>
            </a:pPr>
            <a:r>
              <a:rPr lang="en-GB" sz="1500" dirty="0" smtClean="0">
                <a:solidFill>
                  <a:srgbClr val="FFFFFF"/>
                </a:solidFill>
              </a:rPr>
              <a:t>In literacy lessons, we will explore a variety of fiction, non-fiction and poetry texts. This term, our objectives will include:</a:t>
            </a:r>
            <a:r>
              <a:rPr lang="en-GB" sz="2400" dirty="0"/>
              <a:t/>
            </a:r>
            <a:br>
              <a:rPr lang="en-GB" sz="2400" dirty="0"/>
            </a:br>
            <a:endParaRPr sz="1800" dirty="0">
              <a:latin typeface="+mn-lt"/>
            </a:endParaRPr>
          </a:p>
        </p:txBody>
      </p:sp>
      <p:sp>
        <p:nvSpPr>
          <p:cNvPr id="4" name="TextBox 3"/>
          <p:cNvSpPr txBox="1"/>
          <p:nvPr/>
        </p:nvSpPr>
        <p:spPr>
          <a:xfrm>
            <a:off x="434175" y="1499329"/>
            <a:ext cx="8143620" cy="2306955"/>
          </a:xfrm>
          <a:prstGeom prst="rect">
            <a:avLst/>
          </a:prstGeom>
          <a:noFill/>
        </p:spPr>
        <p:txBody>
          <a:bodyPr wrap="square" rtlCol="0">
            <a:spAutoFit/>
          </a:bodyPr>
          <a:lstStyle/>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more than one clause</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conjunctions for time &amp; cause - can link to subordination (using because and when, etc.)</a:t>
            </a:r>
          </a:p>
          <a:p>
            <a:pPr marL="285750" indent="-285750">
              <a:buFont typeface="Arial" panose="020B0604020202020204" pitchFamily="34" charset="0"/>
              <a:buChar char="•"/>
            </a:pPr>
            <a:r>
              <a:rPr lang="en-US" altLang="en-GB" sz="1800" dirty="0">
                <a:solidFill>
                  <a:srgbClr val="0B5394"/>
                </a:solidFill>
              </a:rPr>
              <a:t>I can e</a:t>
            </a:r>
            <a:r>
              <a:rPr lang="en-GB" sz="1800" dirty="0">
                <a:solidFill>
                  <a:srgbClr val="0B5394"/>
                </a:solidFill>
              </a:rPr>
              <a:t>xtend the range of </a:t>
            </a:r>
            <a:r>
              <a:rPr lang="en-US" altLang="en-GB" sz="1800" dirty="0">
                <a:solidFill>
                  <a:srgbClr val="0B5394"/>
                </a:solidFill>
              </a:rPr>
              <a:t>my </a:t>
            </a:r>
            <a:r>
              <a:rPr lang="en-GB" sz="1800" dirty="0">
                <a:solidFill>
                  <a:srgbClr val="0B5394"/>
                </a:solidFill>
              </a:rPr>
              <a:t>sentences with more than one clause by using a wider range of conjunctions, including when, if, because, although</a:t>
            </a:r>
          </a:p>
          <a:p>
            <a:pPr marL="285750" indent="-285750">
              <a:buFont typeface="Arial" panose="020B0604020202020204" pitchFamily="34" charset="0"/>
              <a:buChar char="•"/>
            </a:pPr>
            <a:r>
              <a:rPr lang="en-US" altLang="en-GB" sz="1800" dirty="0">
                <a:solidFill>
                  <a:srgbClr val="0B5394"/>
                </a:solidFill>
              </a:rPr>
              <a:t>I can </a:t>
            </a:r>
            <a:r>
              <a:rPr lang="en-GB" sz="1800" dirty="0">
                <a:solidFill>
                  <a:srgbClr val="0B5394"/>
                </a:solidFill>
              </a:rPr>
              <a:t>use a or an according to whether the next word begins with vowel/ consonant</a:t>
            </a:r>
          </a:p>
          <a:p>
            <a:pPr marL="285750" indent="-285750">
              <a:buFont typeface="Arial" panose="020B0604020202020204" pitchFamily="34" charset="0"/>
              <a:buChar char="•"/>
            </a:pPr>
            <a:r>
              <a:rPr lang="en-US" altLang="en-GB" sz="1800" dirty="0">
                <a:solidFill>
                  <a:srgbClr val="0B5394"/>
                </a:solidFill>
              </a:rPr>
              <a:t>I can u</a:t>
            </a:r>
            <a:r>
              <a:rPr lang="en-GB" sz="1800" dirty="0">
                <a:solidFill>
                  <a:srgbClr val="0B5394"/>
                </a:solidFill>
              </a:rPr>
              <a:t>se fronted adverbials</a:t>
            </a:r>
            <a:r>
              <a:rPr lang="en-US" altLang="en-GB" sz="1800" dirty="0">
                <a:solidFill>
                  <a:srgbClr val="0B5394"/>
                </a:solidFill>
              </a:rPr>
              <a:t> and u</a:t>
            </a:r>
            <a:r>
              <a:rPr lang="en-GB" sz="1800" dirty="0">
                <a:solidFill>
                  <a:srgbClr val="0B5394"/>
                </a:solidFill>
              </a:rPr>
              <a:t>se commas after fronted adverbials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89911" y="532578"/>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Literacy</a:t>
            </a:r>
            <a:endParaRPr dirty="0">
              <a:solidFill>
                <a:srgbClr val="741B47"/>
              </a:solidFill>
            </a:endParaRPr>
          </a:p>
          <a:p>
            <a:pPr marL="0" lvl="0" indent="0" algn="l" rtl="0">
              <a:spcBef>
                <a:spcPts val="0"/>
              </a:spcBef>
              <a:spcAft>
                <a:spcPts val="0"/>
              </a:spcAft>
              <a:buNone/>
            </a:pPr>
            <a:r>
              <a:rPr lang="en-GB" sz="1500" dirty="0" smtClean="0">
                <a:solidFill>
                  <a:srgbClr val="FFFFFF"/>
                </a:solidFill>
              </a:rPr>
              <a:t>In literacy lessons, we will explore a variety of fiction, non-fiction and poetry texts. This term, our objectives will include:</a:t>
            </a:r>
            <a:r>
              <a:rPr lang="en-GB" sz="2400" dirty="0"/>
              <a:t/>
            </a:r>
            <a:br>
              <a:rPr lang="en-GB" sz="2400" dirty="0"/>
            </a:br>
            <a:endParaRPr sz="1800" dirty="0">
              <a:latin typeface="+mn-lt"/>
            </a:endParaRPr>
          </a:p>
        </p:txBody>
      </p:sp>
      <p:sp>
        <p:nvSpPr>
          <p:cNvPr id="4" name="TextBox 3"/>
          <p:cNvSpPr txBox="1"/>
          <p:nvPr/>
        </p:nvSpPr>
        <p:spPr>
          <a:xfrm>
            <a:off x="434175" y="1499329"/>
            <a:ext cx="8143620"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a:t>
            </a:r>
            <a:r>
              <a:rPr lang="en-US" altLang="en-GB" sz="1800" dirty="0" smtClean="0">
                <a:solidFill>
                  <a:srgbClr val="0B5394"/>
                </a:solidFill>
              </a:rPr>
              <a:t>identify an adverb in a sentence</a:t>
            </a:r>
          </a:p>
          <a:p>
            <a:pPr marL="285750" indent="-285750">
              <a:buFont typeface="Arial" panose="020B0604020202020204" pitchFamily="34" charset="0"/>
              <a:buChar char="•"/>
            </a:pPr>
            <a:r>
              <a:rPr lang="en-US" altLang="en-GB" sz="1800" dirty="0">
                <a:solidFill>
                  <a:srgbClr val="0B5394"/>
                </a:solidFill>
              </a:rPr>
              <a:t>I can use adverbs to express time, place and cause</a:t>
            </a:r>
          </a:p>
          <a:p>
            <a:pPr marL="285750" indent="-285750">
              <a:buFont typeface="Arial" panose="020B0604020202020204" pitchFamily="34" charset="0"/>
              <a:buChar char="•"/>
            </a:pPr>
            <a:r>
              <a:rPr lang="en-US" altLang="en-GB" sz="1800" dirty="0">
                <a:solidFill>
                  <a:srgbClr val="0B5394"/>
                </a:solidFill>
              </a:rPr>
              <a:t>I can explain what a preposition is and how to use one in my writing</a:t>
            </a:r>
          </a:p>
          <a:p>
            <a:pPr marL="285750" indent="-285750">
              <a:buFont typeface="Arial" panose="020B0604020202020204" pitchFamily="34" charset="0"/>
              <a:buChar char="•"/>
            </a:pPr>
            <a:r>
              <a:rPr lang="en-US" altLang="en-GB" sz="1800" dirty="0">
                <a:solidFill>
                  <a:srgbClr val="0B5394"/>
                </a:solidFill>
              </a:rPr>
              <a:t>I can recognise, punctuate and write direct speech</a:t>
            </a:r>
          </a:p>
          <a:p>
            <a:pPr marL="285750" indent="-285750">
              <a:buFont typeface="Arial" panose="020B0604020202020204" pitchFamily="34" charset="0"/>
              <a:buChar char="•"/>
            </a:pPr>
            <a:r>
              <a:rPr lang="en-US" altLang="en-GB" sz="1800" dirty="0">
                <a:solidFill>
                  <a:srgbClr val="0B5394"/>
                </a:solidFill>
              </a:rPr>
              <a:t>I can use the present perfect form in my writing</a:t>
            </a:r>
          </a:p>
          <a:p>
            <a:pPr marL="285750" indent="-285750">
              <a:buFont typeface="Arial" panose="020B0604020202020204" pitchFamily="34" charset="0"/>
              <a:buChar char="•"/>
            </a:pPr>
            <a:endParaRPr lang="en-US" altLang="en-GB" sz="1800" dirty="0">
              <a:solidFill>
                <a:srgbClr val="0B5394"/>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sz="1500" dirty="0" smtClean="0">
                <a:solidFill>
                  <a:srgbClr val="741B47"/>
                </a:solidFill>
              </a:rPr>
              <a:t>multiplication</a:t>
            </a:r>
            <a:r>
              <a:rPr lang="en-GB" sz="1500" dirty="0" smtClean="0">
                <a:solidFill>
                  <a:srgbClr val="FFFFFF"/>
                </a:solidFill>
              </a:rPr>
              <a:t> </a:t>
            </a:r>
            <a:r>
              <a:rPr lang="en-US" altLang="en-GB" sz="1500" dirty="0" smtClean="0">
                <a:solidFill>
                  <a:srgbClr val="FFFFFF"/>
                </a:solidFill>
              </a:rPr>
              <a:t>and </a:t>
            </a:r>
            <a:r>
              <a:rPr lang="en-US" altLang="en-GB" sz="1500" dirty="0" smtClean="0">
                <a:solidFill>
                  <a:srgbClr val="741B47"/>
                </a:solidFill>
              </a:rPr>
              <a:t>division</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147637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recall </a:t>
            </a:r>
            <a:r>
              <a:rPr lang="en-GB" sz="1800" dirty="0">
                <a:solidFill>
                  <a:srgbClr val="0B5394"/>
                </a:solidFill>
              </a:rPr>
              <a:t>and use multiplication </a:t>
            </a:r>
            <a:r>
              <a:rPr lang="en-US" altLang="en-GB" sz="1800" dirty="0">
                <a:solidFill>
                  <a:srgbClr val="0B5394"/>
                </a:solidFill>
              </a:rPr>
              <a:t>and division </a:t>
            </a:r>
            <a:r>
              <a:rPr lang="en-GB" sz="1800" dirty="0" smtClean="0">
                <a:solidFill>
                  <a:srgbClr val="0B5394"/>
                </a:solidFill>
              </a:rPr>
              <a:t>facts </a:t>
            </a:r>
            <a:r>
              <a:rPr lang="en-GB" sz="1800" dirty="0">
                <a:solidFill>
                  <a:srgbClr val="0B5394"/>
                </a:solidFill>
              </a:rPr>
              <a:t>for the 11 and 12 multiplication </a:t>
            </a:r>
            <a:r>
              <a:rPr lang="en-GB" sz="1800" dirty="0" smtClean="0">
                <a:solidFill>
                  <a:srgbClr val="0B5394"/>
                </a:solidFill>
              </a:rPr>
              <a:t>tables.</a:t>
            </a:r>
          </a:p>
          <a:p>
            <a:pPr marL="285750" indent="-285750">
              <a:buFont typeface="Arial" panose="020B0604020202020204" pitchFamily="34" charset="0"/>
              <a:buChar char="•"/>
            </a:pPr>
            <a:r>
              <a:rPr lang="en-GB" sz="1800" dirty="0" smtClean="0">
                <a:solidFill>
                  <a:srgbClr val="0B5394"/>
                </a:solidFill>
              </a:rPr>
              <a:t>I can multiply three numbers</a:t>
            </a:r>
          </a:p>
          <a:p>
            <a:pPr marL="285750" indent="-285750">
              <a:buFont typeface="Arial" panose="020B0604020202020204" pitchFamily="34" charset="0"/>
              <a:buChar char="•"/>
            </a:pPr>
            <a:r>
              <a:rPr lang="en-GB" sz="1800" dirty="0" smtClean="0">
                <a:solidFill>
                  <a:srgbClr val="0B5394"/>
                </a:solidFill>
              </a:rPr>
              <a:t>I </a:t>
            </a:r>
            <a:r>
              <a:rPr lang="en-GB" sz="1800" dirty="0">
                <a:solidFill>
                  <a:srgbClr val="0B5394"/>
                </a:solidFill>
              </a:rPr>
              <a:t>can multiply and divide using up to 3-digits by 1-digit</a:t>
            </a:r>
          </a:p>
          <a:p>
            <a:pPr marL="285750" indent="-285750">
              <a:buFont typeface="Arial" panose="020B0604020202020204" pitchFamily="34" charset="0"/>
              <a:buChar char="•"/>
            </a:pPr>
            <a:r>
              <a:rPr lang="en-GB" sz="1800" dirty="0" smtClean="0">
                <a:solidFill>
                  <a:srgbClr val="0B5394"/>
                </a:solidFill>
              </a:rPr>
              <a:t>I can multiply efficiently and solve correspondace problems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altLang="en-US" sz="1500" dirty="0" smtClean="0">
                <a:solidFill>
                  <a:srgbClr val="741B47"/>
                </a:solidFill>
              </a:rPr>
              <a:t>area</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167" y="1521391"/>
            <a:ext cx="8078297" cy="64516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GB" sz="1800" dirty="0">
                <a:solidFill>
                  <a:srgbClr val="0B5394"/>
                </a:solidFill>
              </a:rPr>
              <a:t>explain what the area of a shape is</a:t>
            </a:r>
          </a:p>
          <a:p>
            <a:pPr marL="285750" indent="-285750">
              <a:buFont typeface="Arial" panose="020B0604020202020204" pitchFamily="34" charset="0"/>
              <a:buChar char="•"/>
            </a:pPr>
            <a:r>
              <a:rPr lang="en-GB" sz="1800" dirty="0">
                <a:solidFill>
                  <a:srgbClr val="0B5394"/>
                </a:solidFill>
              </a:rPr>
              <a:t>I can compare areas</a:t>
            </a:r>
          </a:p>
        </p:txBody>
      </p:sp>
      <p:sp>
        <p:nvSpPr>
          <p:cNvPr id="2" name="Google Shape;88;p17"/>
          <p:cNvSpPr txBox="1">
            <a:spLocks noGrp="1"/>
          </p:cNvSpPr>
          <p:nvPr/>
        </p:nvSpPr>
        <p:spPr>
          <a:xfrm>
            <a:off x="415536" y="2315138"/>
            <a:ext cx="8222100" cy="1012800"/>
          </a:xfrm>
          <a:prstGeom prst="rect">
            <a:avLst/>
          </a:prstGeom>
          <a:noFill/>
          <a:ln>
            <a:noFill/>
          </a:ln>
        </p:spPr>
        <p:txBody>
          <a:bodyPr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R="0" lvl="1"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R="0" lvl="2"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R="0" lvl="3"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R="0" lvl="4"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R="0" lvl="5"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R="0" lvl="6"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R="0" lvl="7"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R="0" lvl="8"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pPr marL="0" lvl="0" indent="0" algn="l" rtl="0">
              <a:spcBef>
                <a:spcPts val="0"/>
              </a:spcBef>
              <a:spcAft>
                <a:spcPts val="0"/>
              </a:spcAft>
              <a:buNone/>
            </a:pPr>
            <a:r>
              <a:rPr lang="en-GB" sz="1500" dirty="0">
                <a:solidFill>
                  <a:srgbClr val="FFFFFF"/>
                </a:solidFill>
              </a:rPr>
              <a:t>Our </a:t>
            </a:r>
            <a:r>
              <a:rPr lang="en-GB" altLang="en-US" sz="1500" dirty="0" smtClean="0">
                <a:solidFill>
                  <a:srgbClr val="741B47"/>
                </a:solidFill>
              </a:rPr>
              <a:t>fractions</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4" name="TextBox 2"/>
          <p:cNvSpPr txBox="1"/>
          <p:nvPr/>
        </p:nvSpPr>
        <p:spPr>
          <a:xfrm>
            <a:off x="487437" y="2961571"/>
            <a:ext cx="8078297" cy="92202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understand fractions greater than one, and equivalent fractions</a:t>
            </a:r>
          </a:p>
          <a:p>
            <a:pPr marL="285750" indent="-285750">
              <a:buFont typeface="Arial" panose="020B0604020202020204" pitchFamily="34" charset="0"/>
              <a:buChar char="•"/>
            </a:pPr>
            <a:r>
              <a:rPr lang="en-GB" sz="1800" dirty="0">
                <a:solidFill>
                  <a:srgbClr val="0B5394"/>
                </a:solidFill>
              </a:rPr>
              <a:t>I can add and subtract fractions</a:t>
            </a:r>
          </a:p>
          <a:p>
            <a:pPr marL="285750" indent="-285750">
              <a:buFont typeface="Arial" panose="020B0604020202020204" pitchFamily="34" charset="0"/>
              <a:buChar char="•"/>
            </a:pPr>
            <a:r>
              <a:rPr lang="en-GB" sz="1800" dirty="0">
                <a:solidFill>
                  <a:srgbClr val="0B5394"/>
                </a:solidFill>
              </a:rPr>
              <a:t>I can clculate fractions of a quantity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altLang="en-US" sz="1500" dirty="0" smtClean="0">
                <a:solidFill>
                  <a:srgbClr val="741B47"/>
                </a:solidFill>
              </a:rPr>
              <a:t>decimals</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286131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GB" sz="1800" dirty="0">
                <a:solidFill>
                  <a:srgbClr val="0B5394"/>
                </a:solidFill>
              </a:rPr>
              <a:t>recognise tenths and hundredths</a:t>
            </a:r>
          </a:p>
          <a:p>
            <a:pPr marL="285750" indent="-285750">
              <a:buFont typeface="Arial" panose="020B0604020202020204" pitchFamily="34" charset="0"/>
              <a:buChar char="•"/>
            </a:pPr>
            <a:r>
              <a:rPr lang="en-GB" sz="1800" dirty="0">
                <a:solidFill>
                  <a:srgbClr val="0B5394"/>
                </a:solidFill>
              </a:rPr>
              <a:t>I can consider tenths as decimals</a:t>
            </a:r>
          </a:p>
          <a:p>
            <a:pPr marL="285750" indent="-285750">
              <a:buFont typeface="Arial" panose="020B0604020202020204" pitchFamily="34" charset="0"/>
              <a:buChar char="•"/>
            </a:pPr>
            <a:r>
              <a:rPr lang="en-GB" sz="1800" dirty="0">
                <a:solidFill>
                  <a:srgbClr val="0B5394"/>
                </a:solidFill>
              </a:rPr>
              <a:t>I can identify tenths on a place value grid and on a number line</a:t>
            </a:r>
          </a:p>
          <a:p>
            <a:pPr marL="285750" indent="-285750">
              <a:buFont typeface="Arial" panose="020B0604020202020204" pitchFamily="34" charset="0"/>
              <a:buChar char="•"/>
            </a:pPr>
            <a:r>
              <a:rPr lang="en-GB" sz="1800" dirty="0">
                <a:solidFill>
                  <a:srgbClr val="0B5394"/>
                </a:solidFill>
              </a:rPr>
              <a:t>I can divide 1-digit and 2-digit numbers by 10</a:t>
            </a:r>
          </a:p>
          <a:p>
            <a:pPr marL="285750" indent="-285750">
              <a:buFont typeface="Arial" panose="020B0604020202020204" pitchFamily="34" charset="0"/>
              <a:buChar char="•"/>
            </a:pPr>
            <a:r>
              <a:rPr lang="en-GB" sz="1800" dirty="0">
                <a:solidFill>
                  <a:srgbClr val="0B5394"/>
                </a:solidFill>
                <a:sym typeface="+mn-ea"/>
              </a:rPr>
              <a:t>I can consider hundredths as decimals</a:t>
            </a:r>
            <a:endParaRPr lang="en-GB" sz="1800" dirty="0">
              <a:solidFill>
                <a:srgbClr val="0B5394"/>
              </a:solidFill>
            </a:endParaRPr>
          </a:p>
          <a:p>
            <a:pPr marL="285750" indent="-285750">
              <a:buFont typeface="Arial" panose="020B0604020202020204" pitchFamily="34" charset="0"/>
              <a:buChar char="•"/>
            </a:pPr>
            <a:r>
              <a:rPr lang="en-GB" sz="1800" dirty="0">
                <a:solidFill>
                  <a:srgbClr val="0B5394"/>
                </a:solidFill>
                <a:sym typeface="+mn-ea"/>
              </a:rPr>
              <a:t>I can identify hundredths on a place value grid and on a number line</a:t>
            </a:r>
            <a:endParaRPr lang="en-GB" sz="1800" dirty="0">
              <a:solidFill>
                <a:srgbClr val="0B5394"/>
              </a:solidFill>
            </a:endParaRPr>
          </a:p>
          <a:p>
            <a:pPr marL="285750" indent="-285750">
              <a:buFont typeface="Arial" panose="020B0604020202020204" pitchFamily="34" charset="0"/>
              <a:buChar char="•"/>
            </a:pPr>
            <a:r>
              <a:rPr lang="en-GB" sz="1800" dirty="0">
                <a:solidFill>
                  <a:srgbClr val="0B5394"/>
                </a:solidFill>
                <a:sym typeface="+mn-ea"/>
              </a:rPr>
              <a:t>I can divide 1-digit and 2-digit numbers by 100</a:t>
            </a:r>
            <a:endParaRPr lang="en-GB" sz="1800" dirty="0">
              <a:solidFill>
                <a:srgbClr val="0B5394"/>
              </a:solidFill>
            </a:endParaRPr>
          </a:p>
          <a:p>
            <a:pPr marL="285750" indent="-285750">
              <a:buFont typeface="Arial" panose="020B0604020202020204" pitchFamily="34" charset="0"/>
              <a:buChar char="•"/>
            </a:pPr>
            <a:endParaRPr lang="en-GB" sz="1800" dirty="0">
              <a:solidFill>
                <a:srgbClr val="0B5394"/>
              </a:solidFill>
            </a:endParaRPr>
          </a:p>
          <a:p>
            <a:pPr marL="285750" indent="-285750">
              <a:buFont typeface="Arial" panose="020B0604020202020204" pitchFamily="34" charset="0"/>
              <a:buChar char="•"/>
            </a:pPr>
            <a:endParaRPr lang="en-GB" sz="1800" dirty="0">
              <a:solidFill>
                <a:srgbClr val="0B5394"/>
              </a:solidFill>
            </a:endParaRPr>
          </a:p>
          <a:p>
            <a:pPr marL="285750" indent="-285750">
              <a:buFont typeface="Arial" panose="020B0604020202020204" pitchFamily="34" charset="0"/>
              <a:buChar char="•"/>
            </a:pPr>
            <a:endParaRPr lang="en-GB" sz="1800" dirty="0">
              <a:solidFill>
                <a:srgbClr val="0B5394"/>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61028" y="1819320"/>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Science</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Science topic will be </a:t>
            </a:r>
            <a:r>
              <a:rPr lang="en-GB" sz="1800" dirty="0" smtClean="0">
                <a:solidFill>
                  <a:srgbClr val="741B47"/>
                </a:solidFill>
              </a:rPr>
              <a:t>states of matter </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Objectives to be covered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42926" y="2003793"/>
            <a:ext cx="8130923"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a:t>
            </a:r>
            <a:r>
              <a:rPr lang="en-GB" sz="1800" dirty="0">
                <a:solidFill>
                  <a:srgbClr val="0B5394"/>
                </a:solidFill>
              </a:rPr>
              <a:t>can sort and describe materials</a:t>
            </a:r>
          </a:p>
          <a:p>
            <a:pPr marL="285750" indent="-285750">
              <a:buFont typeface="Arial" panose="020B0604020202020204" pitchFamily="34" charset="0"/>
              <a:buChar char="•"/>
            </a:pPr>
            <a:r>
              <a:rPr lang="en-GB" sz="1800" dirty="0">
                <a:solidFill>
                  <a:srgbClr val="0B5394"/>
                </a:solidFill>
              </a:rPr>
              <a:t>I can investigate gases and explain their properties</a:t>
            </a:r>
          </a:p>
          <a:p>
            <a:pPr marL="285750" indent="-285750">
              <a:buFont typeface="Arial" panose="020B0604020202020204" pitchFamily="34" charset="0"/>
              <a:buChar char="•"/>
            </a:pPr>
            <a:r>
              <a:rPr lang="en-GB" sz="1800" dirty="0">
                <a:solidFill>
                  <a:srgbClr val="0B5394"/>
                </a:solidFill>
              </a:rPr>
              <a:t>I can investigate materials as they change state</a:t>
            </a:r>
          </a:p>
          <a:p>
            <a:pPr marL="285750" indent="-285750">
              <a:buFont typeface="Arial" panose="020B0604020202020204" pitchFamily="34" charset="0"/>
              <a:buChar char="•"/>
            </a:pPr>
            <a:r>
              <a:rPr lang="en-GB" sz="1800" dirty="0">
                <a:solidFill>
                  <a:srgbClr val="0B5394"/>
                </a:solidFill>
              </a:rPr>
              <a:t>I can explore how water changes state</a:t>
            </a:r>
          </a:p>
          <a:p>
            <a:pPr marL="285750" indent="-285750">
              <a:buFont typeface="Arial" panose="020B0604020202020204" pitchFamily="34" charset="0"/>
              <a:buChar char="•"/>
            </a:pPr>
            <a:r>
              <a:rPr lang="en-GB" sz="1800" dirty="0">
                <a:solidFill>
                  <a:srgbClr val="0B5394"/>
                </a:solidFill>
              </a:rPr>
              <a:t>I can investigate how water evaporates</a:t>
            </a:r>
          </a:p>
          <a:p>
            <a:pPr marL="285750" indent="-285750">
              <a:buFont typeface="Arial" panose="020B0604020202020204" pitchFamily="34" charset="0"/>
              <a:buChar char="•"/>
            </a:pPr>
            <a:r>
              <a:rPr lang="en-GB" sz="1800" dirty="0">
                <a:solidFill>
                  <a:srgbClr val="0B5394"/>
                </a:solidFill>
              </a:rPr>
              <a:t>I can identify and describe the different stages of the water cycle</a:t>
            </a:r>
            <a:r>
              <a:rPr lang="en-GB" sz="1800" dirty="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Geography</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Geography topic will </a:t>
            </a:r>
            <a:r>
              <a:rPr lang="en-US" sz="1800" dirty="0" smtClean="0">
                <a:solidFill>
                  <a:srgbClr val="FFFFFF"/>
                </a:solidFill>
              </a:rPr>
              <a:t>be </a:t>
            </a:r>
            <a:r>
              <a:rPr lang="en-US" sz="1800" dirty="0" smtClean="0">
                <a:solidFill>
                  <a:srgbClr val="741B47"/>
                </a:solidFill>
              </a:rPr>
              <a:t>Extreme Earth</a:t>
            </a:r>
            <a:r>
              <a:rPr lang="en-GB" sz="1800" dirty="0" smtClean="0">
                <a:solidFill>
                  <a:srgbClr val="FFFFFF"/>
                </a:solidFill>
              </a:rPr>
              <a:t>. Objectives to be covered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31988"/>
            <a:ext cx="8130923" cy="1753235"/>
          </a:xfrm>
          <a:prstGeom prst="rect">
            <a:avLst/>
          </a:prstGeom>
          <a:noFill/>
        </p:spPr>
        <p:txBody>
          <a:bodyPr wrap="square" rtlCol="0">
            <a:spAutoFit/>
          </a:bodyPr>
          <a:lstStyle/>
          <a:p>
            <a:pPr marL="285750" indent="-285750">
              <a:buFont typeface="Arial" panose="020B0604020202020204" pitchFamily="34" charset="0"/>
              <a:buChar char="•"/>
            </a:pPr>
            <a:r>
              <a:rPr sz="1800" dirty="0">
                <a:solidFill>
                  <a:srgbClr val="0B5394"/>
                </a:solidFill>
                <a:sym typeface="+mn-ea"/>
              </a:rPr>
              <a:t>I can describe what can be found underground</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how volcanoes are formed</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how volcanoes affect people's lives</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what causes earthquakes and how they are measured     </a:t>
            </a:r>
            <a:endParaRPr sz="1800" dirty="0">
              <a:solidFill>
                <a:srgbClr val="0B5394"/>
              </a:solidFill>
            </a:endParaRPr>
          </a:p>
          <a:p>
            <a:pPr marL="285750" indent="-285750">
              <a:buFont typeface="Arial" panose="020B0604020202020204" pitchFamily="34" charset="0"/>
              <a:buChar char="•"/>
            </a:pPr>
            <a:r>
              <a:rPr sz="1800" dirty="0">
                <a:solidFill>
                  <a:srgbClr val="0B5394"/>
                </a:solidFill>
                <a:sym typeface="+mn-ea"/>
              </a:rPr>
              <a:t>I can explain what causes tsunamis and how they affect people     </a:t>
            </a:r>
            <a:endParaRPr sz="1800" dirty="0">
              <a:solidFill>
                <a:srgbClr val="0B5394"/>
              </a:solidFill>
            </a:endParaRPr>
          </a:p>
          <a:p>
            <a:pPr marL="285750" indent="-285750">
              <a:buFont typeface="Arial" panose="020B0604020202020204" pitchFamily="34" charset="0"/>
              <a:buChar char="•"/>
            </a:pPr>
            <a:r>
              <a:rPr lang="en-US" sz="1800" dirty="0">
                <a:solidFill>
                  <a:srgbClr val="0B5394"/>
                </a:solidFill>
                <a:sym typeface="+mn-ea"/>
              </a:rPr>
              <a:t>I can </a:t>
            </a:r>
            <a:r>
              <a:rPr sz="1800" dirty="0">
                <a:solidFill>
                  <a:srgbClr val="0B5394"/>
                </a:solidFill>
                <a:sym typeface="+mn-ea"/>
              </a:rPr>
              <a:t>explain what causes tornadoes and the effects they have</a:t>
            </a:r>
            <a:endParaRPr lang="en-GB" sz="1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History</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History topic will focus on</a:t>
            </a:r>
            <a:r>
              <a:rPr lang="en-GB" sz="1800" dirty="0" smtClean="0">
                <a:solidFill>
                  <a:srgbClr val="741B47"/>
                </a:solidFill>
              </a:rPr>
              <a:t>World War 2</a:t>
            </a:r>
            <a:r>
              <a:rPr lang="en-GB" sz="1800" dirty="0" smtClean="0">
                <a:solidFill>
                  <a:srgbClr val="FFFFFF"/>
                </a:solidFill>
              </a:rPr>
              <a:t>. Our objectives </a:t>
            </a:r>
            <a:r>
              <a:rPr lang="en-US" altLang="en-GB" sz="1800" dirty="0" smtClean="0">
                <a:solidFill>
                  <a:srgbClr val="FFFFFF"/>
                </a:solidFill>
              </a:rPr>
              <a:t>will </a:t>
            </a:r>
            <a:r>
              <a:rPr lang="en-GB" sz="1800" dirty="0" smtClean="0">
                <a:solidFill>
                  <a:srgbClr val="FFFFFF"/>
                </a:solidFill>
              </a:rPr>
              <a:t>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709788"/>
            <a:ext cx="8130923" cy="258445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GB" altLang="en-US" sz="1800" dirty="0" smtClean="0">
                <a:solidFill>
                  <a:srgbClr val="0B5394"/>
                </a:solidFill>
              </a:rPr>
              <a:t>explain why World War 2 began and order key events on a timeline</a:t>
            </a:r>
          </a:p>
          <a:p>
            <a:pPr marL="285750" indent="-285750">
              <a:buFont typeface="Arial" panose="020B0604020202020204" pitchFamily="34" charset="0"/>
              <a:buChar char="•"/>
            </a:pPr>
            <a:r>
              <a:rPr lang="en-GB" altLang="en-US" sz="1800" dirty="0">
                <a:solidFill>
                  <a:srgbClr val="0B5394"/>
                </a:solidFill>
              </a:rPr>
              <a:t>I can describe how people on the home front contributed to the war effort</a:t>
            </a:r>
          </a:p>
          <a:p>
            <a:pPr marL="285750" indent="-285750">
              <a:buFont typeface="Arial" panose="020B0604020202020204" pitchFamily="34" charset="0"/>
              <a:buChar char="•"/>
            </a:pPr>
            <a:r>
              <a:rPr lang="en-GB" altLang="en-US" sz="1800" dirty="0">
                <a:solidFill>
                  <a:srgbClr val="0B5394"/>
                </a:solidFill>
              </a:rPr>
              <a:t>I can describe the roles and responsibilities of the armed forces during World War 2</a:t>
            </a:r>
          </a:p>
          <a:p>
            <a:pPr marL="285750" indent="-285750">
              <a:buFont typeface="Arial" panose="020B0604020202020204" pitchFamily="34" charset="0"/>
              <a:buChar char="•"/>
            </a:pPr>
            <a:r>
              <a:rPr lang="en-GB" altLang="en-US" sz="1800" dirty="0">
                <a:solidFill>
                  <a:srgbClr val="0B5394"/>
                </a:solidFill>
              </a:rPr>
              <a:t>I can describe events of the Battle of Britain and explain why it was a turning point in the war</a:t>
            </a:r>
          </a:p>
          <a:p>
            <a:pPr marL="285750" indent="-285750">
              <a:buFont typeface="Arial" panose="020B0604020202020204" pitchFamily="34" charset="0"/>
              <a:buChar char="•"/>
            </a:pPr>
            <a:r>
              <a:rPr lang="en-GB" altLang="en-US" sz="1800" dirty="0">
                <a:solidFill>
                  <a:srgbClr val="0B5394"/>
                </a:solidFill>
              </a:rPr>
              <a:t>I can describe what people did for entertainment during wartime Britain</a:t>
            </a:r>
          </a:p>
          <a:p>
            <a:pPr marL="285750" indent="-285750">
              <a:buFont typeface="Arial" panose="020B0604020202020204" pitchFamily="34" charset="0"/>
              <a:buChar char="•"/>
            </a:pPr>
            <a:r>
              <a:rPr lang="en-GB" altLang="en-US" sz="1800" dirty="0">
                <a:solidFill>
                  <a:srgbClr val="0B5394"/>
                </a:solidFill>
              </a:rPr>
              <a:t>I can describe how and why World War 2 events are commemorated</a:t>
            </a:r>
          </a:p>
          <a:p>
            <a:pPr marL="0" indent="0">
              <a:buFont typeface="Arial" panose="020B0604020202020204" pitchFamily="34" charset="0"/>
              <a:buNone/>
            </a:pPr>
            <a:endParaRPr lang="en-GB" altLang="en-US" sz="1800" dirty="0">
              <a:solidFill>
                <a:srgbClr val="0B539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289911" y="532578"/>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Literacy</a:t>
            </a:r>
            <a:endParaRPr dirty="0">
              <a:solidFill>
                <a:srgbClr val="741B47"/>
              </a:solidFill>
            </a:endParaRPr>
          </a:p>
          <a:p>
            <a:pPr marL="0" lvl="0" indent="0" algn="l" rtl="0">
              <a:spcBef>
                <a:spcPts val="0"/>
              </a:spcBef>
              <a:spcAft>
                <a:spcPts val="0"/>
              </a:spcAft>
              <a:buNone/>
            </a:pPr>
            <a:r>
              <a:rPr lang="en-GB" sz="1500" dirty="0" smtClean="0">
                <a:solidFill>
                  <a:srgbClr val="FFFFFF"/>
                </a:solidFill>
              </a:rPr>
              <a:t>In literacy lessons, we will explore a variety of fiction, non-fiction and poetry texts. This term, our objectives will include:</a:t>
            </a:r>
            <a:r>
              <a:rPr lang="en-GB" sz="2400" dirty="0"/>
              <a:t/>
            </a:r>
            <a:br>
              <a:rPr lang="en-GB" sz="2400" dirty="0"/>
            </a:br>
            <a:endParaRPr sz="1800" dirty="0">
              <a:latin typeface="+mn-lt"/>
            </a:endParaRPr>
          </a:p>
        </p:txBody>
      </p:sp>
      <p:sp>
        <p:nvSpPr>
          <p:cNvPr id="4" name="TextBox 3"/>
          <p:cNvSpPr txBox="1"/>
          <p:nvPr/>
        </p:nvSpPr>
        <p:spPr>
          <a:xfrm>
            <a:off x="434175" y="1499329"/>
            <a:ext cx="8143620"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a:t>
            </a:r>
            <a:r>
              <a:rPr lang="en-GB" sz="1800" dirty="0" smtClean="0">
                <a:solidFill>
                  <a:srgbClr val="0B5394"/>
                </a:solidFill>
              </a:rPr>
              <a:t>can </a:t>
            </a:r>
            <a:r>
              <a:rPr lang="en-US" altLang="en-GB" sz="1800" dirty="0" smtClean="0">
                <a:solidFill>
                  <a:srgbClr val="0B5394"/>
                </a:solidFill>
              </a:rPr>
              <a:t>recognse and </a:t>
            </a:r>
            <a:r>
              <a:rPr lang="en-GB" sz="1800" dirty="0" smtClean="0">
                <a:solidFill>
                  <a:srgbClr val="0B5394"/>
                </a:solidFill>
              </a:rPr>
              <a:t>use</a:t>
            </a:r>
            <a:r>
              <a:rPr lang="en-US" altLang="en-GB" sz="1800" dirty="0" smtClean="0">
                <a:solidFill>
                  <a:srgbClr val="0B5394"/>
                </a:solidFill>
              </a:rPr>
              <a:t> adjectives in my writing</a:t>
            </a:r>
          </a:p>
          <a:p>
            <a:pPr marL="285750" indent="-285750">
              <a:buFont typeface="Arial" panose="020B0604020202020204" pitchFamily="34" charset="0"/>
              <a:buChar char="•"/>
            </a:pPr>
            <a:r>
              <a:rPr lang="en-US" altLang="en-GB" sz="1800" dirty="0" smtClean="0">
                <a:solidFill>
                  <a:srgbClr val="0B5394"/>
                </a:solidFill>
              </a:rPr>
              <a:t>I can accurately identify different types of verbs</a:t>
            </a:r>
          </a:p>
          <a:p>
            <a:pPr marL="285750" indent="-285750">
              <a:buFont typeface="Arial" panose="020B0604020202020204" pitchFamily="34" charset="0"/>
              <a:buChar char="•"/>
            </a:pPr>
            <a:r>
              <a:rPr lang="en-US" altLang="en-GB" sz="1800" dirty="0" smtClean="0">
                <a:solidFill>
                  <a:srgbClr val="0B5394"/>
                </a:solidFill>
              </a:rPr>
              <a:t>I can use adverbs correctly</a:t>
            </a:r>
          </a:p>
          <a:p>
            <a:pPr marL="285750" indent="-285750">
              <a:buFont typeface="Arial" panose="020B0604020202020204" pitchFamily="34" charset="0"/>
              <a:buChar char="•"/>
            </a:pPr>
            <a:r>
              <a:rPr lang="en-US" altLang="en-GB" sz="1800" dirty="0" smtClean="0">
                <a:solidFill>
                  <a:srgbClr val="0B5394"/>
                </a:solidFill>
              </a:rPr>
              <a:t>I can recognise and use simple contractions when reading and writing</a:t>
            </a:r>
          </a:p>
          <a:p>
            <a:pPr marL="285750" indent="-285750">
              <a:buFont typeface="Arial" panose="020B0604020202020204" pitchFamily="34" charset="0"/>
              <a:buChar char="•"/>
            </a:pPr>
            <a:r>
              <a:rPr lang="en-US" altLang="en-GB" sz="1800" dirty="0" smtClean="0">
                <a:solidFill>
                  <a:srgbClr val="0B5394"/>
                </a:solidFill>
              </a:rPr>
              <a:t>I can understand the idea of possession</a:t>
            </a:r>
          </a:p>
          <a:p>
            <a:pPr marL="285750" indent="-285750">
              <a:buFont typeface="Arial" panose="020B0604020202020204" pitchFamily="34" charset="0"/>
              <a:buChar char="•"/>
            </a:pPr>
            <a:r>
              <a:rPr lang="en-US" altLang="en-GB" sz="1800" dirty="0" smtClean="0">
                <a:solidFill>
                  <a:srgbClr val="0B5394"/>
                </a:solidFill>
              </a:rPr>
              <a:t>I can identify and use both the past and present progressive tense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54373" y="3146003"/>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Commando Joe’s</a:t>
            </a:r>
            <a:endParaRPr dirty="0">
              <a:solidFill>
                <a:srgbClr val="741B47"/>
              </a:solidFill>
            </a:endParaRPr>
          </a:p>
          <a:p>
            <a:pPr lvl="0"/>
            <a:r>
              <a:rPr lang="en-GB" sz="1800" dirty="0">
                <a:solidFill>
                  <a:srgbClr val="FFFFFF"/>
                </a:solidFill>
              </a:rPr>
              <a:t>This year we will be using the Commando Joe’s programme alongside the  teaching of a number of subjects. This programme will help to develop children’s skills, knowledge and understanding, whilst building their capacity to choose intelligently between decisions that contribute to their character development and specific learning</a:t>
            </a:r>
            <a:r>
              <a:rPr lang="en-GB" sz="1800" dirty="0" smtClean="0">
                <a:solidFill>
                  <a:srgbClr val="FFFFFF"/>
                </a:solidFill>
              </a:rPr>
              <a:t>.</a:t>
            </a:r>
            <a:br>
              <a:rPr lang="en-GB" sz="1800" dirty="0" smtClean="0">
                <a:solidFill>
                  <a:srgbClr val="FFFFFF"/>
                </a:solidFill>
              </a:rPr>
            </a:br>
            <a:r>
              <a:rPr lang="en-GB" sz="1800" dirty="0" smtClean="0">
                <a:solidFill>
                  <a:srgbClr val="FFFFFF"/>
                </a:solidFill>
              </a:rPr>
              <a:t/>
            </a:r>
            <a:br>
              <a:rPr lang="en-GB" sz="1800" dirty="0" smtClean="0">
                <a:solidFill>
                  <a:srgbClr val="FFFFFF"/>
                </a:solidFill>
              </a:rPr>
            </a:br>
            <a:r>
              <a:rPr lang="en-GB" sz="1800" dirty="0" smtClean="0">
                <a:solidFill>
                  <a:srgbClr val="0B5394"/>
                </a:solidFill>
              </a:rPr>
              <a:t>Children will complete a variety of exciting missions that are based on the lives of famous heroes and heroines. This term our hero is </a:t>
            </a:r>
            <a:r>
              <a:rPr lang="en-GB" sz="1800" dirty="0" smtClean="0">
                <a:solidFill>
                  <a:srgbClr val="741B47"/>
                </a:solidFill>
              </a:rPr>
              <a:t>Ernest Shackleton</a:t>
            </a:r>
            <a:r>
              <a:rPr lang="en-GB" sz="1800" dirty="0" smtClean="0">
                <a:solidFill>
                  <a:srgbClr val="0B5394"/>
                </a:solidFill>
              </a:rPr>
              <a:t>. These missions will provide cross-curricular links with a wide range of subjects, including Science, History, Music, Art, Design &amp; Technology, PSHE and Computing.</a:t>
            </a:r>
            <a:r>
              <a:rPr lang="en-GB" sz="1800" dirty="0">
                <a:solidFill>
                  <a:srgbClr val="FFFFFF"/>
                </a:solidFill>
              </a:rPr>
              <a:t/>
            </a:r>
            <a:br>
              <a:rPr lang="en-GB" sz="1800" dirty="0">
                <a:solidFill>
                  <a:srgbClr val="FFFFFF"/>
                </a:solidFill>
              </a:rPr>
            </a:br>
            <a:r>
              <a:rPr lang="en-GB" sz="1800" dirty="0" smtClean="0">
                <a:solidFill>
                  <a:srgbClr val="FFFFFF"/>
                </a:solidFill>
              </a:rPr>
              <a:t> </a:t>
            </a:r>
            <a:br>
              <a:rPr lang="en-GB" sz="1800" dirty="0" smtClean="0">
                <a:solidFill>
                  <a:srgbClr val="FFFFFF"/>
                </a:solidFill>
              </a:rPr>
            </a:br>
            <a:r>
              <a:rPr lang="en-GB" sz="1800" dirty="0">
                <a:solidFill>
                  <a:srgbClr val="FFFFFF"/>
                </a:solidFill>
              </a:rPr>
              <a:t/>
            </a:r>
            <a:br>
              <a:rPr lang="en-GB" sz="1800" dirty="0">
                <a:solidFill>
                  <a:srgbClr val="FFFFFF"/>
                </a:solidFill>
              </a:rPr>
            </a:b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588705" y="335767"/>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741B47"/>
              </a:solidFill>
            </a:endParaRPr>
          </a:p>
          <a:p>
            <a:pPr marL="0" lvl="0" indent="0" algn="l" rtl="0">
              <a:spcBef>
                <a:spcPts val="0"/>
              </a:spcBef>
              <a:spcAft>
                <a:spcPts val="0"/>
              </a:spcAft>
              <a:buNone/>
            </a:pPr>
            <a:r>
              <a:rPr lang="en-GB" dirty="0" smtClean="0">
                <a:solidFill>
                  <a:srgbClr val="741B47"/>
                </a:solidFill>
              </a:rPr>
              <a:t>Music</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Our objectives will include:</a:t>
            </a:r>
            <a:endParaRPr sz="2400" dirty="0" smtClean="0">
              <a:solidFill>
                <a:srgbClr val="FFFFFF"/>
              </a:solidFill>
            </a:endParaRPr>
          </a:p>
          <a:p>
            <a:pPr marL="0" lvl="0" indent="0" algn="l" rtl="0">
              <a:spcBef>
                <a:spcPts val="0"/>
              </a:spcBef>
              <a:spcAft>
                <a:spcPts val="0"/>
              </a:spcAft>
              <a:buNone/>
            </a:pPr>
            <a:endParaRPr dirty="0"/>
          </a:p>
        </p:txBody>
      </p:sp>
      <p:sp>
        <p:nvSpPr>
          <p:cNvPr id="3" name="TextBox 2"/>
          <p:cNvSpPr txBox="1"/>
          <p:nvPr/>
        </p:nvSpPr>
        <p:spPr>
          <a:xfrm>
            <a:off x="588705" y="1355137"/>
            <a:ext cx="8222100"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a:t>
            </a:r>
            <a:r>
              <a:rPr lang="en-GB" altLang="en-US" sz="1800" dirty="0">
                <a:solidFill>
                  <a:srgbClr val="0B5394"/>
                </a:solidFill>
              </a:rPr>
              <a:t>play and perform using musical instruments with increasing accuracy</a:t>
            </a:r>
          </a:p>
          <a:p>
            <a:pPr marL="285750" indent="-285750">
              <a:buFont typeface="Arial" panose="020B0604020202020204" pitchFamily="34" charset="0"/>
              <a:buChar char="•"/>
            </a:pPr>
            <a:r>
              <a:rPr lang="en-GB" altLang="en-US" sz="1800" dirty="0">
                <a:solidFill>
                  <a:srgbClr val="0B5394"/>
                </a:solidFill>
              </a:rPr>
              <a:t>I can listen with attention to detail and recall sounds with increasing aural memory</a:t>
            </a:r>
          </a:p>
          <a:p>
            <a:pPr marL="285750" indent="-285750">
              <a:buFont typeface="Arial" panose="020B0604020202020204" pitchFamily="34" charset="0"/>
              <a:buChar char="•"/>
            </a:pPr>
            <a:endParaRPr lang="en-GB" altLang="en-US" sz="1800" dirty="0">
              <a:solidFill>
                <a:srgbClr val="0B5394"/>
              </a:solidFill>
            </a:endParaRPr>
          </a:p>
        </p:txBody>
      </p:sp>
      <p:sp>
        <p:nvSpPr>
          <p:cNvPr id="5" name="Rectangle 4"/>
          <p:cNvSpPr/>
          <p:nvPr/>
        </p:nvSpPr>
        <p:spPr>
          <a:xfrm>
            <a:off x="588705" y="2417861"/>
            <a:ext cx="6763385" cy="1014730"/>
          </a:xfrm>
          <a:prstGeom prst="rect">
            <a:avLst/>
          </a:prstGeom>
        </p:spPr>
        <p:txBody>
          <a:bodyPr wrap="none">
            <a:spAutoFit/>
          </a:bodyPr>
          <a:lstStyle/>
          <a:p>
            <a:r>
              <a:rPr lang="en-GB" sz="4200" dirty="0">
                <a:solidFill>
                  <a:srgbClr val="741B47"/>
                </a:solidFill>
              </a:rPr>
              <a:t>Art, Design and </a:t>
            </a:r>
            <a:r>
              <a:rPr lang="en-GB" sz="4200" dirty="0" smtClean="0">
                <a:solidFill>
                  <a:srgbClr val="741B47"/>
                </a:solidFill>
              </a:rPr>
              <a:t>Technology</a:t>
            </a:r>
          </a:p>
          <a:p>
            <a:r>
              <a:rPr lang="en-GB" sz="1800" dirty="0">
                <a:solidFill>
                  <a:srgbClr val="FFFFFF"/>
                </a:solidFill>
                <a:latin typeface="Roboto" panose="02000000000000000000"/>
                <a:ea typeface="Roboto" panose="02000000000000000000"/>
                <a:sym typeface="Roboto" panose="02000000000000000000"/>
              </a:rPr>
              <a:t>Our objectives will </a:t>
            </a:r>
            <a:r>
              <a:rPr lang="en-GB" sz="1800" dirty="0" smtClean="0">
                <a:solidFill>
                  <a:srgbClr val="FFFFFF"/>
                </a:solidFill>
                <a:latin typeface="Roboto" panose="02000000000000000000"/>
                <a:ea typeface="Roboto" panose="02000000000000000000"/>
                <a:sym typeface="Roboto" panose="02000000000000000000"/>
              </a:rPr>
              <a:t>include:</a:t>
            </a:r>
            <a:endParaRPr lang="en-GB" sz="4200" dirty="0"/>
          </a:p>
        </p:txBody>
      </p:sp>
      <p:sp>
        <p:nvSpPr>
          <p:cNvPr id="7" name="TextBox 6"/>
          <p:cNvSpPr txBox="1"/>
          <p:nvPr/>
        </p:nvSpPr>
        <p:spPr>
          <a:xfrm>
            <a:off x="588705" y="3428184"/>
            <a:ext cx="8222100" cy="147637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a:t>
            </a:r>
            <a:r>
              <a:rPr lang="en-US" altLang="en-GB" sz="1800" dirty="0" smtClean="0">
                <a:solidFill>
                  <a:srgbClr val="0B5394"/>
                </a:solidFill>
              </a:rPr>
              <a:t> </a:t>
            </a:r>
            <a:r>
              <a:rPr lang="en-GB" altLang="en-US" sz="1800" dirty="0" smtClean="0">
                <a:solidFill>
                  <a:srgbClr val="0B5394"/>
                </a:solidFill>
              </a:rPr>
              <a:t>generate and develop ideas through discussion, sketches and diagrams</a:t>
            </a:r>
          </a:p>
          <a:p>
            <a:pPr marL="285750" indent="-285750">
              <a:buFont typeface="Arial" panose="020B0604020202020204" pitchFamily="34" charset="0"/>
              <a:buChar char="•"/>
            </a:pPr>
            <a:r>
              <a:rPr lang="en-GB" altLang="en-US" sz="1800" dirty="0">
                <a:solidFill>
                  <a:srgbClr val="0B5394"/>
                </a:solidFill>
              </a:rPr>
              <a:t>I can select from and use a wide range of materials</a:t>
            </a:r>
          </a:p>
          <a:p>
            <a:pPr marL="285750" indent="-285750">
              <a:buFont typeface="Arial" panose="020B0604020202020204" pitchFamily="34" charset="0"/>
              <a:buChar char="•"/>
            </a:pPr>
            <a:r>
              <a:rPr lang="en-GB" altLang="en-US" sz="1800" dirty="0">
                <a:solidFill>
                  <a:srgbClr val="0B5394"/>
                </a:solidFill>
              </a:rPr>
              <a:t>I can improve my mastery of art and design techniques including drawing and paintinig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608440" y="243669"/>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741B47"/>
              </a:solidFill>
            </a:endParaRPr>
          </a:p>
          <a:p>
            <a:pPr marL="0" lvl="0" indent="0" algn="l" rtl="0">
              <a:spcBef>
                <a:spcPts val="0"/>
              </a:spcBef>
              <a:spcAft>
                <a:spcPts val="0"/>
              </a:spcAft>
              <a:buNone/>
            </a:pPr>
            <a:r>
              <a:rPr lang="en-GB" dirty="0" smtClean="0">
                <a:solidFill>
                  <a:srgbClr val="741B47"/>
                </a:solidFill>
              </a:rPr>
              <a:t>Computing</a:t>
            </a:r>
            <a:r>
              <a:rPr lang="en-GB" sz="1800" dirty="0" smtClean="0">
                <a:solidFill>
                  <a:srgbClr val="FFFFFF"/>
                </a:solidFill>
              </a:rPr>
              <a:t/>
            </a:r>
            <a:br>
              <a:rPr lang="en-GB" sz="1800" dirty="0" smtClean="0">
                <a:solidFill>
                  <a:srgbClr val="FFFFFF"/>
                </a:solidFill>
              </a:rPr>
            </a:br>
            <a:r>
              <a:rPr lang="en-US" altLang="en-GB" sz="1800" dirty="0" smtClean="0">
                <a:solidFill>
                  <a:srgbClr val="FFFFFF"/>
                </a:solidFill>
              </a:rPr>
              <a:t>This term o</a:t>
            </a:r>
            <a:r>
              <a:rPr lang="en-GB" sz="1800" dirty="0" smtClean="0">
                <a:solidFill>
                  <a:srgbClr val="FFFFFF"/>
                </a:solidFill>
              </a:rPr>
              <a:t>ur</a:t>
            </a:r>
            <a:r>
              <a:rPr lang="en-US" altLang="en-GB" sz="1800" dirty="0" smtClean="0">
                <a:solidFill>
                  <a:srgbClr val="FFFFFF"/>
                </a:solidFill>
              </a:rPr>
              <a:t> computing</a:t>
            </a:r>
            <a:r>
              <a:rPr lang="en-GB" sz="1800" dirty="0" smtClean="0">
                <a:solidFill>
                  <a:srgbClr val="FFFFFF"/>
                </a:solidFill>
              </a:rPr>
              <a:t> objectives</a:t>
            </a:r>
            <a:r>
              <a:rPr lang="en-US" altLang="en-GB" sz="1800" dirty="0" smtClean="0">
                <a:solidFill>
                  <a:srgbClr val="FFFFFF"/>
                </a:solidFill>
              </a:rPr>
              <a:t> </a:t>
            </a:r>
            <a:r>
              <a:rPr lang="en-GB" sz="1800" dirty="0" smtClean="0">
                <a:solidFill>
                  <a:srgbClr val="FFFFFF"/>
                </a:solidFill>
              </a:rPr>
              <a:t>will include:</a:t>
            </a:r>
            <a:endParaRPr sz="2400" dirty="0" smtClean="0">
              <a:solidFill>
                <a:srgbClr val="FFFFFF"/>
              </a:solidFill>
            </a:endParaRPr>
          </a:p>
          <a:p>
            <a:pPr marL="0" lvl="0" indent="0" algn="l" rtl="0">
              <a:spcBef>
                <a:spcPts val="0"/>
              </a:spcBef>
              <a:spcAft>
                <a:spcPts val="0"/>
              </a:spcAft>
              <a:buNone/>
            </a:pPr>
            <a:endParaRPr dirty="0"/>
          </a:p>
        </p:txBody>
      </p:sp>
      <p:sp>
        <p:nvSpPr>
          <p:cNvPr id="3" name="TextBox 2"/>
          <p:cNvSpPr txBox="1"/>
          <p:nvPr/>
        </p:nvSpPr>
        <p:spPr>
          <a:xfrm>
            <a:off x="529499" y="1256469"/>
            <a:ext cx="8222100" cy="92202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build a sequence of commands</a:t>
            </a:r>
            <a:endParaRPr lang="en-GB" sz="1800" dirty="0" smtClean="0">
              <a:solidFill>
                <a:srgbClr val="0B5394"/>
              </a:solidFill>
            </a:endParaRPr>
          </a:p>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use this sequence to create a program</a:t>
            </a:r>
            <a:endParaRPr lang="en-GB" sz="1800" dirty="0" smtClean="0">
              <a:solidFill>
                <a:srgbClr val="0B5394"/>
              </a:solidFill>
            </a:endParaRPr>
          </a:p>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create a program to achieve a specific outcome</a:t>
            </a:r>
            <a:r>
              <a:rPr lang="en-GB" sz="1800" dirty="0" smtClean="0">
                <a:solidFill>
                  <a:srgbClr val="0B5394"/>
                </a:solidFill>
              </a:rPr>
              <a:t> </a:t>
            </a:r>
            <a:endParaRPr lang="en-GB" sz="1800" dirty="0">
              <a:solidFill>
                <a:srgbClr val="0B5394"/>
              </a:solidFill>
            </a:endParaRPr>
          </a:p>
        </p:txBody>
      </p:sp>
      <p:sp>
        <p:nvSpPr>
          <p:cNvPr id="4" name="Google Shape;119;p23"/>
          <p:cNvSpPr txBox="1"/>
          <p:nvPr/>
        </p:nvSpPr>
        <p:spPr>
          <a:xfrm>
            <a:off x="687381" y="2409065"/>
            <a:ext cx="8222100" cy="1012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R="0" lvl="1"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R="0" lvl="2"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R="0" lvl="3"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R="0" lvl="4"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R="0" lvl="5"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R="0" lvl="6"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R="0" lvl="7"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R="0" lvl="8" algn="l" rtl="0">
              <a:lnSpc>
                <a:spcPct val="100000"/>
              </a:lnSpc>
              <a:spcBef>
                <a:spcPts val="0"/>
              </a:spcBef>
              <a:spcAft>
                <a:spcPts val="0"/>
              </a:spcAft>
              <a:buClr>
                <a:schemeClr val="lt1"/>
              </a:buClr>
              <a:buSzPts val="4200"/>
              <a:buFont typeface="Roboto" panose="02000000000000000000"/>
              <a:buNone/>
              <a:defRPr sz="42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endParaRPr lang="en-GB" dirty="0" smtClean="0">
              <a:solidFill>
                <a:srgbClr val="741B47"/>
              </a:solidFill>
            </a:endParaRPr>
          </a:p>
          <a:p>
            <a:r>
              <a:rPr lang="en-GB" dirty="0" smtClean="0">
                <a:solidFill>
                  <a:srgbClr val="741B47"/>
                </a:solidFill>
              </a:rPr>
              <a:t>Physical Education</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This term, we will be focusing on </a:t>
            </a:r>
            <a:r>
              <a:rPr lang="en-US" altLang="en-GB" sz="1800" dirty="0" smtClean="0">
                <a:solidFill>
                  <a:srgbClr val="741B47"/>
                </a:solidFill>
              </a:rPr>
              <a:t>gymnastic</a:t>
            </a:r>
            <a:r>
              <a:rPr lang="en-GB" sz="1800" dirty="0" smtClean="0">
                <a:solidFill>
                  <a:srgbClr val="741B47"/>
                </a:solidFill>
              </a:rPr>
              <a:t>s</a:t>
            </a:r>
            <a:r>
              <a:rPr lang="en-GB" sz="1800" dirty="0" smtClean="0">
                <a:solidFill>
                  <a:srgbClr val="FFFFFF"/>
                </a:solidFill>
              </a:rPr>
              <a:t>. Our objectives will include:</a:t>
            </a:r>
            <a:endParaRPr lang="en-GB" sz="2400" dirty="0" smtClean="0">
              <a:solidFill>
                <a:srgbClr val="FFFFFF"/>
              </a:solidFill>
            </a:endParaRPr>
          </a:p>
          <a:p>
            <a:endParaRPr lang="en-GB" dirty="0"/>
          </a:p>
        </p:txBody>
      </p:sp>
      <p:sp>
        <p:nvSpPr>
          <p:cNvPr id="5" name="TextBox 4"/>
          <p:cNvSpPr txBox="1"/>
          <p:nvPr/>
        </p:nvSpPr>
        <p:spPr>
          <a:xfrm>
            <a:off x="608440" y="3421865"/>
            <a:ext cx="8222100"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a:t>
            </a:r>
            <a:r>
              <a:rPr lang="en-US" altLang="en-GB" sz="1800" dirty="0" smtClean="0">
                <a:solidFill>
                  <a:srgbClr val="0B5394"/>
                </a:solidFill>
              </a:rPr>
              <a:t> develop my balance, agility and co-ordination, and begin to apply these in a range of gymnastic activities</a:t>
            </a:r>
          </a:p>
          <a:p>
            <a:pPr marL="285750" indent="-285750">
              <a:buFont typeface="Arial" panose="020B0604020202020204" pitchFamily="34" charset="0"/>
              <a:buChar char="•"/>
            </a:pPr>
            <a:r>
              <a:rPr lang="en-US" altLang="en-GB" sz="1800" dirty="0" smtClean="0">
                <a:solidFill>
                  <a:srgbClr val="0B5394"/>
                </a:solidFill>
              </a:rPr>
              <a:t>I can increase my flexibility, strength, technique and control using gymnastic activities</a:t>
            </a:r>
            <a:r>
              <a:rPr lang="en-GB" sz="1800" dirty="0" smtClean="0">
                <a:solidFill>
                  <a:srgbClr val="0B5394"/>
                </a:solidFill>
              </a:rPr>
              <a:t> </a:t>
            </a:r>
            <a:endParaRPr lang="en-GB" sz="1800" dirty="0">
              <a:solidFill>
                <a:srgbClr val="0B5394"/>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RE</a:t>
            </a:r>
            <a:endParaRPr dirty="0">
              <a:solidFill>
                <a:srgbClr val="741B47"/>
              </a:solidFill>
            </a:endParaRPr>
          </a:p>
          <a:p>
            <a:pPr lvl="0"/>
            <a:r>
              <a:rPr lang="en-GB" sz="1800" dirty="0">
                <a:solidFill>
                  <a:srgbClr val="FFFFFF"/>
                </a:solidFill>
              </a:rPr>
              <a:t>This term we shall focus on the themes of </a:t>
            </a:r>
            <a:r>
              <a:rPr lang="en-US" altLang="en-GB" sz="1800" dirty="0">
                <a:solidFill>
                  <a:srgbClr val="FFFFFF"/>
                </a:solidFill>
              </a:rPr>
              <a:t>the Gospel</a:t>
            </a:r>
            <a:r>
              <a:rPr lang="en-GB" sz="1800" dirty="0">
                <a:solidFill>
                  <a:srgbClr val="FFFFFF"/>
                </a:solidFill>
              </a:rPr>
              <a:t> and </a:t>
            </a:r>
            <a:r>
              <a:rPr lang="en-US" altLang="en-GB" sz="1800" dirty="0">
                <a:solidFill>
                  <a:srgbClr val="FFFFFF"/>
                </a:solidFill>
              </a:rPr>
              <a:t>incarnation</a:t>
            </a:r>
            <a:r>
              <a:rPr lang="en-GB" sz="1800" dirty="0">
                <a:solidFill>
                  <a:srgbClr val="FFFFFF"/>
                </a:solidFill>
              </a:rPr>
              <a:t>.</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25638"/>
            <a:ext cx="8130923"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give clear, simple accounts of what </a:t>
            </a:r>
            <a:r>
              <a:rPr lang="en-GB" sz="1800" dirty="0" smtClean="0">
                <a:solidFill>
                  <a:srgbClr val="0B5394"/>
                </a:solidFill>
              </a:rPr>
              <a:t>Bible </a:t>
            </a:r>
            <a:r>
              <a:rPr lang="en-GB" sz="1800" dirty="0">
                <a:solidFill>
                  <a:srgbClr val="0B5394"/>
                </a:solidFill>
              </a:rPr>
              <a:t>texts mean to Christians</a:t>
            </a:r>
          </a:p>
          <a:p>
            <a:pPr marL="285750" indent="-285750">
              <a:buFont typeface="Arial" panose="020B0604020202020204" pitchFamily="34" charset="0"/>
              <a:buChar char="•"/>
            </a:pPr>
            <a:r>
              <a:rPr lang="en-GB" sz="1800" dirty="0">
                <a:solidFill>
                  <a:srgbClr val="0B5394"/>
                </a:solidFill>
              </a:rPr>
              <a:t>I </a:t>
            </a:r>
            <a:r>
              <a:rPr lang="en-US" altLang="en-GB" sz="1800" dirty="0">
                <a:solidFill>
                  <a:srgbClr val="0B5394"/>
                </a:solidFill>
              </a:rPr>
              <a:t>can </a:t>
            </a:r>
            <a:r>
              <a:rPr lang="en-GB" sz="1800" dirty="0" smtClean="0">
                <a:solidFill>
                  <a:srgbClr val="0B5394"/>
                </a:solidFill>
              </a:rPr>
              <a:t>recognise </a:t>
            </a:r>
            <a:r>
              <a:rPr lang="en-GB" sz="1800" dirty="0">
                <a:solidFill>
                  <a:srgbClr val="0B5394"/>
                </a:solidFill>
              </a:rPr>
              <a:t>Jesus gives instructions to people about how to behave</a:t>
            </a:r>
          </a:p>
          <a:p>
            <a:pPr marL="285750" indent="-285750">
              <a:buFont typeface="Arial" panose="020B0604020202020204" pitchFamily="34" charset="0"/>
              <a:buChar char="•"/>
            </a:pPr>
            <a:r>
              <a:rPr lang="en-GB" sz="1800" dirty="0">
                <a:solidFill>
                  <a:srgbClr val="0B5394"/>
                </a:solidFill>
              </a:rPr>
              <a:t>I can listen to stories from the Bible and </a:t>
            </a:r>
            <a:r>
              <a:rPr lang="en-GB" sz="1800" dirty="0" smtClean="0">
                <a:solidFill>
                  <a:srgbClr val="0B5394"/>
                </a:solidFill>
              </a:rPr>
              <a:t>recognise </a:t>
            </a:r>
            <a:r>
              <a:rPr lang="en-GB" sz="1800" dirty="0">
                <a:solidFill>
                  <a:srgbClr val="0B5394"/>
                </a:solidFill>
              </a:rPr>
              <a:t>a link with a concept of ‘Gospel’ or good news</a:t>
            </a:r>
          </a:p>
          <a:p>
            <a:pPr marL="285750" indent="-285750">
              <a:buFont typeface="Arial" panose="020B0604020202020204" pitchFamily="34" charset="0"/>
              <a:buChar char="•"/>
            </a:pPr>
            <a:r>
              <a:rPr lang="en-US" altLang="en-GB" sz="1800" dirty="0">
                <a:solidFill>
                  <a:srgbClr val="0B5394"/>
                </a:solidFill>
              </a:rPr>
              <a:t>I can begin to consider the concept of incarnation and how it plays a role in the beliefs of Christians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85E497"/>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68852" y="1387214"/>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PSHE</a:t>
            </a:r>
            <a:endParaRPr dirty="0">
              <a:solidFill>
                <a:srgbClr val="741B47"/>
              </a:solidFill>
            </a:endParaRPr>
          </a:p>
          <a:p>
            <a:pPr lvl="0"/>
            <a:r>
              <a:rPr lang="en-GB" sz="1800" dirty="0">
                <a:solidFill>
                  <a:srgbClr val="FFFFFF"/>
                </a:solidFill>
              </a:rPr>
              <a:t>This term we will focus on the </a:t>
            </a:r>
            <a:r>
              <a:rPr lang="en-GB" sz="1800" dirty="0" smtClean="0">
                <a:solidFill>
                  <a:srgbClr val="FFFFFF"/>
                </a:solidFill>
              </a:rPr>
              <a:t>ideas </a:t>
            </a:r>
            <a:r>
              <a:rPr lang="en-GB" sz="1800" dirty="0">
                <a:solidFill>
                  <a:srgbClr val="FFFFFF"/>
                </a:solidFill>
              </a:rPr>
              <a:t>of </a:t>
            </a:r>
            <a:r>
              <a:rPr lang="en-GB" altLang="en-US" sz="1800" dirty="0">
                <a:solidFill>
                  <a:srgbClr val="FFFFFF"/>
                </a:solidFill>
              </a:rPr>
              <a:t>managing our feelings</a:t>
            </a:r>
            <a:r>
              <a:rPr lang="en-US" altLang="en-GB" sz="1800" dirty="0">
                <a:solidFill>
                  <a:srgbClr val="FFFFFF"/>
                </a:solidFill>
              </a:rPr>
              <a:t> and </a:t>
            </a:r>
            <a:r>
              <a:rPr lang="en-GB" altLang="en-US" sz="1800" dirty="0">
                <a:solidFill>
                  <a:srgbClr val="FFFFFF"/>
                </a:solidFill>
              </a:rPr>
              <a:t>personal growth</a:t>
            </a:r>
            <a:r>
              <a:rPr lang="en-GB" sz="1800" dirty="0" smtClean="0">
                <a:solidFill>
                  <a:srgbClr val="FFFFFF"/>
                </a:solidFill>
              </a:rPr>
              <a:t>. </a:t>
            </a:r>
            <a:r>
              <a:rPr lang="en-GB" sz="1800" dirty="0">
                <a:solidFill>
                  <a:srgbClr val="FFFFFF"/>
                </a:solidFill>
              </a:rPr>
              <a:t>Objectives will include:</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15520" y="1571687"/>
            <a:ext cx="8130923" cy="2584450"/>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can </a:t>
            </a:r>
            <a:r>
              <a:rPr lang="en-US" altLang="en-GB" sz="1800" dirty="0" smtClean="0">
                <a:solidFill>
                  <a:srgbClr val="0B5394"/>
                </a:solidFill>
              </a:rPr>
              <a:t>recognise </a:t>
            </a:r>
            <a:r>
              <a:rPr lang="en-GB" sz="1800" dirty="0" smtClean="0">
                <a:solidFill>
                  <a:srgbClr val="0B5394"/>
                </a:solidFill>
              </a:rPr>
              <a:t>how everyday things can affect feelings</a:t>
            </a:r>
          </a:p>
          <a:p>
            <a:pPr marL="285750" indent="-285750">
              <a:buFont typeface="Arial" panose="020B0604020202020204" pitchFamily="34" charset="0"/>
              <a:buChar char="•"/>
            </a:pPr>
            <a:r>
              <a:rPr lang="en-GB" sz="1800" dirty="0" smtClean="0">
                <a:solidFill>
                  <a:srgbClr val="0B5394"/>
                </a:solidFill>
              </a:rPr>
              <a:t>I can think about how feelings change over time and can be experienced in different ways</a:t>
            </a:r>
          </a:p>
          <a:p>
            <a:pPr marL="285750" indent="-285750">
              <a:buFont typeface="Arial" panose="020B0604020202020204" pitchFamily="34" charset="0"/>
              <a:buChar char="•"/>
            </a:pPr>
            <a:r>
              <a:rPr lang="en-GB" sz="1800" dirty="0" smtClean="0">
                <a:solidFill>
                  <a:srgbClr val="0B5394"/>
                </a:solidFill>
              </a:rPr>
              <a:t>I can consider ways of managing feelings at times of loss, grief and change</a:t>
            </a:r>
          </a:p>
          <a:p>
            <a:pPr marL="285750" indent="-285750">
              <a:buFont typeface="Arial" panose="020B0604020202020204" pitchFamily="34" charset="0"/>
              <a:buChar char="•"/>
            </a:pPr>
            <a:endParaRPr lang="en-GB" sz="1800" dirty="0" smtClean="0"/>
          </a:p>
          <a:p>
            <a:pPr marL="285750" indent="-285750">
              <a:buFont typeface="Arial" panose="020B0604020202020204" pitchFamily="34" charset="0"/>
              <a:buChar char="•"/>
            </a:pPr>
            <a:r>
              <a:rPr lang="en-GB" sz="1800" dirty="0" smtClean="0">
                <a:solidFill>
                  <a:srgbClr val="0B5394"/>
                </a:solidFill>
              </a:rPr>
              <a:t>I can find out about how personal hygiene routines can change as we grow older</a:t>
            </a:r>
          </a:p>
          <a:p>
            <a:pPr marL="285750" indent="-285750">
              <a:buFont typeface="Arial" panose="020B0604020202020204" pitchFamily="34" charset="0"/>
              <a:buChar char="•"/>
            </a:pPr>
            <a:r>
              <a:rPr lang="en-GB" sz="1800" dirty="0" smtClean="0">
                <a:solidFill>
                  <a:srgbClr val="0B5394"/>
                </a:solidFill>
              </a:rPr>
              <a:t>I can learn how to ask for support and advice about growing and changing</a:t>
            </a:r>
            <a:endParaRPr lang="en-GB" sz="1800" dirty="0">
              <a:solidFill>
                <a:srgbClr val="0B5394"/>
              </a:solidFill>
            </a:endParaRPr>
          </a:p>
          <a:p>
            <a:r>
              <a:rPr lang="en-GB" sz="1800"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sz="1500" dirty="0" smtClean="0">
                <a:solidFill>
                  <a:srgbClr val="741B47"/>
                </a:solidFill>
              </a:rPr>
              <a:t>multiplication</a:t>
            </a:r>
            <a:r>
              <a:rPr lang="en-GB" sz="1500" dirty="0" smtClean="0">
                <a:solidFill>
                  <a:srgbClr val="FFFFFF"/>
                </a:solidFill>
              </a:rPr>
              <a:t> </a:t>
            </a:r>
            <a:r>
              <a:rPr lang="en-US" altLang="en-GB" sz="1500" dirty="0" smtClean="0">
                <a:solidFill>
                  <a:srgbClr val="FFFFFF"/>
                </a:solidFill>
              </a:rPr>
              <a:t>and </a:t>
            </a:r>
            <a:r>
              <a:rPr lang="en-US" altLang="en-GB" sz="1500" dirty="0" smtClean="0">
                <a:solidFill>
                  <a:srgbClr val="741B47"/>
                </a:solidFill>
              </a:rPr>
              <a:t>division</a:t>
            </a:r>
            <a:r>
              <a:rPr lang="en-US" altLang="en-GB" sz="1500" dirty="0" smtClean="0">
                <a:solidFill>
                  <a:srgbClr val="FFFFFF"/>
                </a:solidFill>
              </a:rPr>
              <a:t> </a:t>
            </a:r>
            <a:r>
              <a:rPr lang="en-GB" sz="1500" dirty="0" smtClean="0">
                <a:solidFill>
                  <a:srgbClr val="FFFFFF"/>
                </a:solidFill>
              </a:rPr>
              <a:t>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2862322"/>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 recall and use multiplication and division facts for the 2, 5 and 10 multiplication tables, including recognising odd and even </a:t>
            </a:r>
            <a:r>
              <a:rPr lang="en-GB" sz="1800" dirty="0" smtClean="0">
                <a:solidFill>
                  <a:srgbClr val="0B5394"/>
                </a:solidFill>
              </a:rPr>
              <a:t>numbers.</a:t>
            </a:r>
            <a:endParaRPr lang="en-GB" sz="1800" dirty="0">
              <a:solidFill>
                <a:srgbClr val="0B5394"/>
              </a:solidFill>
            </a:endParaRPr>
          </a:p>
          <a:p>
            <a:pPr marL="285750" indent="-285750">
              <a:buFont typeface="Arial" panose="020B0604020202020204" pitchFamily="34" charset="0"/>
              <a:buChar char="•"/>
            </a:pPr>
            <a:r>
              <a:rPr lang="en-GB" sz="1800" dirty="0" smtClean="0">
                <a:solidFill>
                  <a:srgbClr val="0B5394"/>
                </a:solidFill>
              </a:rPr>
              <a:t>I can calculate </a:t>
            </a:r>
            <a:r>
              <a:rPr lang="en-GB" sz="1800" dirty="0">
                <a:solidFill>
                  <a:srgbClr val="0B5394"/>
                </a:solidFill>
              </a:rPr>
              <a:t>mathematical statements for multiplication and division within the multiplication tables and write them using the multiplication (×), division (÷) and equals (=) </a:t>
            </a:r>
            <a:r>
              <a:rPr lang="en-GB" sz="1800" dirty="0" smtClean="0">
                <a:solidFill>
                  <a:srgbClr val="0B5394"/>
                </a:solidFill>
              </a:rPr>
              <a:t>signs.</a:t>
            </a:r>
            <a:endParaRPr lang="en-GB" sz="1800" dirty="0">
              <a:solidFill>
                <a:srgbClr val="0B5394"/>
              </a:solidFill>
            </a:endParaRPr>
          </a:p>
          <a:p>
            <a:pPr marL="285750" indent="-285750">
              <a:buFont typeface="Arial" panose="020B0604020202020204" pitchFamily="34" charset="0"/>
              <a:buChar char="•"/>
            </a:pPr>
            <a:r>
              <a:rPr lang="en-GB" sz="1800" dirty="0" smtClean="0">
                <a:solidFill>
                  <a:srgbClr val="0B5394"/>
                </a:solidFill>
              </a:rPr>
              <a:t>I can show </a:t>
            </a:r>
            <a:r>
              <a:rPr lang="en-GB" sz="1800" dirty="0">
                <a:solidFill>
                  <a:srgbClr val="0B5394"/>
                </a:solidFill>
              </a:rPr>
              <a:t>that multiplication of two numbers can be done in any order (commutative) and division of one number by another </a:t>
            </a:r>
            <a:r>
              <a:rPr lang="en-GB" sz="1800" dirty="0" smtClean="0">
                <a:solidFill>
                  <a:srgbClr val="0B5394"/>
                </a:solidFill>
              </a:rPr>
              <a:t>cannot.</a:t>
            </a:r>
            <a:endParaRPr lang="en-GB" sz="1800" dirty="0">
              <a:solidFill>
                <a:srgbClr val="0B5394"/>
              </a:solidFill>
            </a:endParaRPr>
          </a:p>
          <a:p>
            <a:pPr marL="285750" indent="-285750">
              <a:buFont typeface="Arial" panose="020B0604020202020204" pitchFamily="34" charset="0"/>
              <a:buChar char="•"/>
            </a:pPr>
            <a:r>
              <a:rPr lang="en-GB" sz="1800" dirty="0" smtClean="0">
                <a:solidFill>
                  <a:srgbClr val="0B5394"/>
                </a:solidFill>
              </a:rPr>
              <a:t>I can solve </a:t>
            </a:r>
            <a:r>
              <a:rPr lang="en-GB" sz="1800" dirty="0">
                <a:solidFill>
                  <a:srgbClr val="0B5394"/>
                </a:solidFill>
              </a:rPr>
              <a:t>problems involving multiplication and division, using materials, arrays, repeated addition, mental methods, and multiplication and division facts, including problems in contexts.</a:t>
            </a:r>
            <a:endParaRPr lang="en-GB" sz="1800" dirty="0" smtClean="0">
              <a:solidFill>
                <a:srgbClr val="0B539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US" altLang="en-GB" sz="1500" dirty="0" smtClean="0">
                <a:solidFill>
                  <a:srgbClr val="741B47"/>
                </a:solidFill>
              </a:rPr>
              <a:t>geometry</a:t>
            </a:r>
            <a:r>
              <a:rPr lang="en-GB" sz="1500" dirty="0" smtClean="0">
                <a:solidFill>
                  <a:srgbClr val="FFFFFF"/>
                </a:solidFill>
              </a:rPr>
              <a:t> 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2308324"/>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a:t>
            </a:r>
            <a:r>
              <a:rPr lang="en-US" altLang="en-GB" sz="1800" dirty="0">
                <a:solidFill>
                  <a:srgbClr val="0B5394"/>
                </a:solidFill>
              </a:rPr>
              <a:t> identify and describe the properties of 2-D shapes, including the number of sides and </a:t>
            </a:r>
            <a:r>
              <a:rPr lang="en-GB" sz="1800" dirty="0">
                <a:solidFill>
                  <a:srgbClr val="0B5394"/>
                </a:solidFill>
              </a:rPr>
              <a:t>line symmetry in a vertical line</a:t>
            </a:r>
          </a:p>
          <a:p>
            <a:pPr marL="285750" indent="-285750">
              <a:buFont typeface="Arial" panose="020B0604020202020204" pitchFamily="34" charset="0"/>
              <a:buChar char="•"/>
            </a:pPr>
            <a:r>
              <a:rPr lang="en-US" altLang="en-GB" sz="1800" dirty="0">
                <a:solidFill>
                  <a:srgbClr val="0B5394"/>
                </a:solidFill>
              </a:rPr>
              <a:t>I can </a:t>
            </a:r>
            <a:r>
              <a:rPr lang="en-GB" sz="1800" dirty="0">
                <a:solidFill>
                  <a:srgbClr val="0B5394"/>
                </a:solidFill>
              </a:rPr>
              <a:t>identify and describe the properties of 3-D shapes, including the number of edges, vertices and faces</a:t>
            </a:r>
          </a:p>
          <a:p>
            <a:pPr marL="285750" indent="-285750">
              <a:buFont typeface="Arial" panose="020B0604020202020204" pitchFamily="34" charset="0"/>
              <a:buChar char="•"/>
            </a:pPr>
            <a:r>
              <a:rPr lang="en-US" altLang="en-GB" sz="1800" dirty="0">
                <a:solidFill>
                  <a:srgbClr val="0B5394"/>
                </a:solidFill>
              </a:rPr>
              <a:t>I can </a:t>
            </a:r>
            <a:r>
              <a:rPr lang="en-GB" sz="1800" dirty="0">
                <a:solidFill>
                  <a:srgbClr val="0B5394"/>
                </a:solidFill>
              </a:rPr>
              <a:t>identify 2-D shapes on the surface of 3-D shapes [for example, a circle on a cylinder and a triangle on a pyramid] </a:t>
            </a:r>
          </a:p>
          <a:p>
            <a:pPr marL="285750" indent="-285750">
              <a:buFont typeface="Arial" panose="020B0604020202020204" pitchFamily="34" charset="0"/>
              <a:buChar char="•"/>
            </a:pPr>
            <a:r>
              <a:rPr lang="en-US" altLang="en-GB" sz="1800" dirty="0">
                <a:solidFill>
                  <a:srgbClr val="0B5394"/>
                </a:solidFill>
              </a:rPr>
              <a:t>I can </a:t>
            </a:r>
            <a:r>
              <a:rPr lang="en-GB" sz="1800" dirty="0">
                <a:solidFill>
                  <a:srgbClr val="0B5394"/>
                </a:solidFill>
              </a:rPr>
              <a:t>compare and sort common 2-D and 3-D shapes and everyday objects. </a:t>
            </a:r>
            <a:endParaRPr lang="en-GB" sz="1800" dirty="0" smtClean="0">
              <a:solidFill>
                <a:srgbClr val="0B539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US" altLang="en-GB" sz="1500" dirty="0" smtClean="0">
                <a:solidFill>
                  <a:srgbClr val="741B47"/>
                </a:solidFill>
              </a:rPr>
              <a:t>statistics</a:t>
            </a:r>
            <a:r>
              <a:rPr lang="en-GB" sz="1500" dirty="0" smtClean="0">
                <a:solidFill>
                  <a:srgbClr val="FFFFFF"/>
                </a:solidFill>
              </a:rPr>
              <a:t> 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1753235"/>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a:t>
            </a:r>
            <a:r>
              <a:rPr lang="en-US" altLang="en-GB" sz="1800" dirty="0">
                <a:solidFill>
                  <a:srgbClr val="0B5394"/>
                </a:solidFill>
              </a:rPr>
              <a:t> </a:t>
            </a:r>
            <a:r>
              <a:rPr sz="1800" dirty="0">
                <a:solidFill>
                  <a:srgbClr val="0B5394"/>
                </a:solidFill>
              </a:rPr>
              <a:t>interpret and construct simple pictograms, tally charts, block diagrams and simple tables</a:t>
            </a:r>
          </a:p>
          <a:p>
            <a:pPr marL="285750" indent="-285750">
              <a:buFont typeface="Arial" panose="020B0604020202020204" pitchFamily="34" charset="0"/>
              <a:buChar char="•"/>
            </a:pPr>
            <a:r>
              <a:rPr lang="en-US" sz="1800" dirty="0">
                <a:solidFill>
                  <a:srgbClr val="0B5394"/>
                </a:solidFill>
              </a:rPr>
              <a:t>I can </a:t>
            </a:r>
            <a:r>
              <a:rPr sz="1800" dirty="0">
                <a:solidFill>
                  <a:srgbClr val="0B5394"/>
                </a:solidFill>
              </a:rPr>
              <a:t>ask and answer simple questions by counting the number of objects in each category and sorting the categories by quantity </a:t>
            </a:r>
          </a:p>
          <a:p>
            <a:pPr marL="285750" indent="-285750">
              <a:buFont typeface="Arial" panose="020B0604020202020204" pitchFamily="34" charset="0"/>
              <a:buChar char="•"/>
            </a:pPr>
            <a:r>
              <a:rPr lang="en-US" sz="1800" dirty="0">
                <a:solidFill>
                  <a:srgbClr val="0B5394"/>
                </a:solidFill>
              </a:rPr>
              <a:t>I can </a:t>
            </a:r>
            <a:r>
              <a:rPr sz="1800" dirty="0">
                <a:solidFill>
                  <a:srgbClr val="0B5394"/>
                </a:solidFill>
              </a:rPr>
              <a:t>ask and answer questions about totalling and comparing categorical data.</a:t>
            </a:r>
            <a:r>
              <a:rPr lang="en-GB" sz="1800" dirty="0">
                <a:solidFill>
                  <a:srgbClr val="0B5394"/>
                </a:solidFill>
              </a:rPr>
              <a:t> </a:t>
            </a:r>
            <a:endParaRPr lang="en-GB" sz="1800" dirty="0" smtClean="0">
              <a:solidFill>
                <a:srgbClr val="0B539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4901" y="582223"/>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a:solidFill>
                  <a:srgbClr val="741B47"/>
                </a:solidFill>
              </a:rPr>
              <a:t>Numeracy</a:t>
            </a:r>
            <a:endParaRPr dirty="0">
              <a:solidFill>
                <a:srgbClr val="741B47"/>
              </a:solidFill>
            </a:endParaRPr>
          </a:p>
          <a:p>
            <a:pPr marL="0" lvl="0" indent="0" algn="l" rtl="0">
              <a:spcBef>
                <a:spcPts val="0"/>
              </a:spcBef>
              <a:spcAft>
                <a:spcPts val="0"/>
              </a:spcAft>
              <a:buNone/>
            </a:pPr>
            <a:r>
              <a:rPr lang="en-GB" sz="1500" dirty="0">
                <a:solidFill>
                  <a:srgbClr val="FFFFFF"/>
                </a:solidFill>
              </a:rPr>
              <a:t>Our </a:t>
            </a:r>
            <a:r>
              <a:rPr lang="en-GB" altLang="en-US" sz="1500" dirty="0" smtClean="0">
                <a:solidFill>
                  <a:srgbClr val="741B47"/>
                </a:solidFill>
              </a:rPr>
              <a:t>fractions</a:t>
            </a:r>
            <a:r>
              <a:rPr lang="en-GB" sz="1500" dirty="0" smtClean="0">
                <a:solidFill>
                  <a:srgbClr val="FFFFFF"/>
                </a:solidFill>
              </a:rPr>
              <a:t> small steps</a:t>
            </a:r>
            <a:r>
              <a:rPr lang="en-US" altLang="en-GB" sz="1500" dirty="0" smtClean="0">
                <a:solidFill>
                  <a:srgbClr val="FFFFFF"/>
                </a:solidFill>
              </a:rPr>
              <a:t> include</a:t>
            </a:r>
            <a:r>
              <a:rPr lang="en-GB" sz="1500" dirty="0" smtClean="0">
                <a:solidFill>
                  <a:srgbClr val="FFFFFF"/>
                </a:solidFill>
              </a:rPr>
              <a:t>:</a:t>
            </a:r>
            <a:endParaRPr sz="1500" dirty="0">
              <a:solidFill>
                <a:srgbClr val="FFFFFF"/>
              </a:solidFill>
            </a:endParaRPr>
          </a:p>
          <a:p>
            <a:pPr marL="0" lvl="0" indent="0" algn="l" rtl="0">
              <a:spcBef>
                <a:spcPts val="0"/>
              </a:spcBef>
              <a:spcAft>
                <a:spcPts val="0"/>
              </a:spcAft>
              <a:buNone/>
            </a:pPr>
            <a:endParaRPr sz="2400" dirty="0">
              <a:solidFill>
                <a:srgbClr val="FFFFFF"/>
              </a:solidFill>
            </a:endParaRPr>
          </a:p>
        </p:txBody>
      </p:sp>
      <p:sp>
        <p:nvSpPr>
          <p:cNvPr id="3" name="TextBox 2"/>
          <p:cNvSpPr txBox="1"/>
          <p:nvPr/>
        </p:nvSpPr>
        <p:spPr>
          <a:xfrm>
            <a:off x="486802" y="1522661"/>
            <a:ext cx="8078297" cy="1198880"/>
          </a:xfrm>
          <a:prstGeom prst="rect">
            <a:avLst/>
          </a:prstGeom>
          <a:noFill/>
        </p:spPr>
        <p:txBody>
          <a:bodyPr wrap="square" rtlCol="0">
            <a:spAutoFit/>
          </a:bodyPr>
          <a:lstStyle/>
          <a:p>
            <a:pPr marL="285750" indent="-285750">
              <a:buFont typeface="Arial" panose="020B0604020202020204" pitchFamily="34" charset="0"/>
              <a:buChar char="•"/>
            </a:pPr>
            <a:r>
              <a:rPr lang="en-GB" sz="1800" dirty="0">
                <a:solidFill>
                  <a:srgbClr val="0B5394"/>
                </a:solidFill>
              </a:rPr>
              <a:t>I can</a:t>
            </a:r>
            <a:r>
              <a:rPr lang="en-US" altLang="en-GB" sz="1800" dirty="0">
                <a:solidFill>
                  <a:srgbClr val="0B5394"/>
                </a:solidFill>
              </a:rPr>
              <a:t> </a:t>
            </a:r>
            <a:r>
              <a:rPr lang="en-GB" sz="1800" dirty="0">
                <a:solidFill>
                  <a:srgbClr val="0B5394"/>
                </a:solidFill>
              </a:rPr>
              <a:t>make equal parts</a:t>
            </a:r>
          </a:p>
          <a:p>
            <a:pPr marL="285750" indent="-285750">
              <a:buFont typeface="Arial" panose="020B0604020202020204" pitchFamily="34" charset="0"/>
              <a:buChar char="•"/>
            </a:pPr>
            <a:r>
              <a:rPr lang="en-GB" sz="1800" dirty="0" smtClean="0">
                <a:solidFill>
                  <a:srgbClr val="0B5394"/>
                </a:solidFill>
              </a:rPr>
              <a:t>I can recognise and find a half, a quarter and a third</a:t>
            </a:r>
          </a:p>
          <a:p>
            <a:pPr marL="285750" indent="-285750">
              <a:buFont typeface="Arial" panose="020B0604020202020204" pitchFamily="34" charset="0"/>
              <a:buChar char="•"/>
            </a:pPr>
            <a:r>
              <a:rPr lang="en-GB" sz="1800" dirty="0" smtClean="0">
                <a:solidFill>
                  <a:srgbClr val="0B5394"/>
                </a:solidFill>
              </a:rPr>
              <a:t>I can distinguish between unit and nn-unit fractions</a:t>
            </a:r>
          </a:p>
          <a:p>
            <a:pPr marL="285750" indent="-285750">
              <a:buFont typeface="Arial" panose="020B0604020202020204" pitchFamily="34" charset="0"/>
              <a:buChar char="•"/>
            </a:pPr>
            <a:r>
              <a:rPr lang="en-GB" sz="1800" dirty="0" smtClean="0">
                <a:solidFill>
                  <a:srgbClr val="0B5394"/>
                </a:solidFill>
              </a:rPr>
              <a:t>I can recognise the equivalence of a half and two quarters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408323" y="1341165"/>
            <a:ext cx="8222100" cy="36894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solidFill>
                  <a:srgbClr val="741B47"/>
                </a:solidFill>
              </a:rPr>
              <a:t>Science</a:t>
            </a:r>
            <a:endParaRPr dirty="0">
              <a:solidFill>
                <a:srgbClr val="741B47"/>
              </a:solidFill>
            </a:endParaRPr>
          </a:p>
          <a:p>
            <a:pPr marL="0" lvl="0" indent="0" algn="l" rtl="0">
              <a:spcBef>
                <a:spcPts val="0"/>
              </a:spcBef>
              <a:spcAft>
                <a:spcPts val="0"/>
              </a:spcAft>
              <a:buNone/>
            </a:pPr>
            <a:r>
              <a:rPr lang="en-GB" sz="1800" dirty="0" smtClean="0">
                <a:solidFill>
                  <a:srgbClr val="FFFFFF"/>
                </a:solidFill>
              </a:rPr>
              <a:t>This term our Science topic will be</a:t>
            </a:r>
            <a:r>
              <a:rPr lang="en-US" altLang="en-GB" sz="1800" dirty="0" smtClean="0">
                <a:solidFill>
                  <a:srgbClr val="FFFFFF"/>
                </a:solidFill>
              </a:rPr>
              <a:t> </a:t>
            </a:r>
            <a:r>
              <a:rPr lang="en-US" altLang="en-GB" sz="1800" dirty="0" smtClean="0">
                <a:solidFill>
                  <a:srgbClr val="741B47"/>
                </a:solidFill>
              </a:rPr>
              <a:t>plants</a:t>
            </a:r>
            <a:r>
              <a:rPr lang="en-GB" sz="1800" dirty="0" smtClean="0">
                <a:solidFill>
                  <a:srgbClr val="FFFFFF"/>
                </a:solidFill>
              </a:rPr>
              <a:t/>
            </a:r>
            <a:br>
              <a:rPr lang="en-GB" sz="1800" dirty="0" smtClean="0">
                <a:solidFill>
                  <a:srgbClr val="FFFFFF"/>
                </a:solidFill>
              </a:rPr>
            </a:br>
            <a:r>
              <a:rPr lang="en-GB" sz="1800" dirty="0" smtClean="0">
                <a:solidFill>
                  <a:srgbClr val="FFFFFF"/>
                </a:solidFill>
              </a:rPr>
              <a:t>Objectives to be covered include:</a:t>
            </a:r>
            <a:r>
              <a:rPr lang="en-GB" sz="1800" dirty="0">
                <a:solidFill>
                  <a:srgbClr val="FFFFFF"/>
                </a:solidFill>
              </a:rPr>
              <a:t/>
            </a:r>
            <a:br>
              <a:rPr lang="en-GB" sz="1800" dirty="0">
                <a:solidFill>
                  <a:srgbClr val="FFFFFF"/>
                </a:solidFill>
              </a:rPr>
            </a:br>
            <a:endParaRPr sz="1800" dirty="0">
              <a:solidFill>
                <a:srgbClr val="0B5394"/>
              </a:solidFill>
            </a:endParaRPr>
          </a:p>
          <a:p>
            <a:pPr marL="0" lvl="0" indent="0" algn="l" rtl="0">
              <a:spcBef>
                <a:spcPts val="0"/>
              </a:spcBef>
              <a:spcAft>
                <a:spcPts val="0"/>
              </a:spcAft>
              <a:buNone/>
            </a:pPr>
            <a:endParaRPr sz="2400" dirty="0">
              <a:solidFill>
                <a:srgbClr val="FFFFFF"/>
              </a:solidFill>
            </a:endParaRPr>
          </a:p>
          <a:p>
            <a:pPr marL="0" lvl="0" indent="0" algn="l" rtl="0">
              <a:spcBef>
                <a:spcPts val="0"/>
              </a:spcBef>
              <a:spcAft>
                <a:spcPts val="0"/>
              </a:spcAft>
              <a:buNone/>
            </a:pPr>
            <a:endParaRPr dirty="0"/>
          </a:p>
        </p:txBody>
      </p:sp>
      <p:sp>
        <p:nvSpPr>
          <p:cNvPr id="5" name="TextBox 4"/>
          <p:cNvSpPr txBox="1"/>
          <p:nvPr/>
        </p:nvSpPr>
        <p:spPr>
          <a:xfrm>
            <a:off x="654991" y="1525638"/>
            <a:ext cx="8130923" cy="2306955"/>
          </a:xfrm>
          <a:prstGeom prst="rect">
            <a:avLst/>
          </a:prstGeom>
          <a:noFill/>
        </p:spPr>
        <p:txBody>
          <a:bodyPr wrap="square" rtlCol="0">
            <a:spAutoFit/>
          </a:bodyPr>
          <a:lstStyle/>
          <a:p>
            <a:pPr marL="285750" indent="-285750">
              <a:buFont typeface="Arial" panose="020B0604020202020204" pitchFamily="34" charset="0"/>
              <a:buChar char="•"/>
            </a:pPr>
            <a:r>
              <a:rPr lang="en-GB" sz="1800" dirty="0" smtClean="0">
                <a:solidFill>
                  <a:srgbClr val="0B5394"/>
                </a:solidFill>
              </a:rPr>
              <a:t>I </a:t>
            </a:r>
            <a:r>
              <a:rPr lang="en-GB" sz="1800" dirty="0">
                <a:solidFill>
                  <a:srgbClr val="0B5394"/>
                </a:solidFill>
              </a:rPr>
              <a:t>can look closely at plants and trees and record what I see</a:t>
            </a:r>
          </a:p>
          <a:p>
            <a:pPr marL="285750" indent="-285750">
              <a:buFont typeface="Arial" panose="020B0604020202020204" pitchFamily="34" charset="0"/>
              <a:buChar char="•"/>
            </a:pPr>
            <a:r>
              <a:rPr lang="en-GB" sz="1800" dirty="0">
                <a:solidFill>
                  <a:srgbClr val="0B5394"/>
                </a:solidFill>
              </a:rPr>
              <a:t>I can plant seeds and bulbs and suggest how to care for them</a:t>
            </a:r>
          </a:p>
          <a:p>
            <a:pPr marL="285750" indent="-285750">
              <a:buFont typeface="Arial" panose="020B0604020202020204" pitchFamily="34" charset="0"/>
              <a:buChar char="•"/>
            </a:pPr>
            <a:r>
              <a:rPr lang="en-GB" sz="1800" dirty="0">
                <a:solidFill>
                  <a:srgbClr val="0B5394"/>
                </a:solidFill>
              </a:rPr>
              <a:t>I can explain the life cycle of plants</a:t>
            </a:r>
          </a:p>
          <a:p>
            <a:pPr marL="285750" indent="-285750">
              <a:buFont typeface="Arial" panose="020B0604020202020204" pitchFamily="34" charset="0"/>
              <a:buChar char="•"/>
            </a:pPr>
            <a:r>
              <a:rPr lang="en-GB" sz="1800" dirty="0">
                <a:solidFill>
                  <a:srgbClr val="0B5394"/>
                </a:solidFill>
              </a:rPr>
              <a:t>I can suggest a way we can tell that plants are living things</a:t>
            </a:r>
          </a:p>
          <a:p>
            <a:pPr marL="285750" indent="-285750">
              <a:buFont typeface="Arial" panose="020B0604020202020204" pitchFamily="34" charset="0"/>
              <a:buChar char="•"/>
            </a:pPr>
            <a:r>
              <a:rPr lang="en-GB" sz="1800" dirty="0">
                <a:solidFill>
                  <a:srgbClr val="0B5394"/>
                </a:solidFill>
              </a:rPr>
              <a:t>I can use my observations to explain what plants need</a:t>
            </a:r>
          </a:p>
          <a:p>
            <a:pPr marL="285750" indent="-285750">
              <a:buFont typeface="Arial" panose="020B0604020202020204" pitchFamily="34" charset="0"/>
              <a:buChar char="•"/>
            </a:pPr>
            <a:r>
              <a:rPr lang="en-GB" sz="1800" dirty="0">
                <a:solidFill>
                  <a:srgbClr val="0B5394"/>
                </a:solidFill>
              </a:rPr>
              <a:t>I can describe what plants need to grow and stay healthy</a:t>
            </a:r>
          </a:p>
          <a:p>
            <a:pPr marL="285750" indent="-285750">
              <a:buFont typeface="Arial" panose="020B0604020202020204" pitchFamily="34" charset="0"/>
              <a:buChar char="•"/>
            </a:pPr>
            <a:r>
              <a:rPr lang="en-GB" sz="1800" dirty="0">
                <a:solidFill>
                  <a:srgbClr val="0B5394"/>
                </a:solidFill>
              </a:rPr>
              <a:t>I can observe and describe the growth of different plants</a:t>
            </a:r>
          </a:p>
          <a:p>
            <a:pPr marL="285750" indent="-285750">
              <a:buFont typeface="Arial" panose="020B0604020202020204" pitchFamily="34" charset="0"/>
              <a:buChar char="•"/>
            </a:pPr>
            <a:r>
              <a:rPr lang="en-GB" sz="1800" dirty="0">
                <a:solidFill>
                  <a:srgbClr val="0B5394"/>
                </a:solidFill>
              </a:rPr>
              <a:t>I can make a bar chart to show the growth of my plants</a:t>
            </a:r>
            <a:r>
              <a:rPr lang="en-GB" sz="1800" dirty="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3139</Words>
  <Application>Microsoft Office PowerPoint</Application>
  <PresentationFormat>On-screen Show (16:9)</PresentationFormat>
  <Paragraphs>295</Paragraphs>
  <Slides>44</Slides>
  <Notes>44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Roboto</vt:lpstr>
      <vt:lpstr>Arial</vt:lpstr>
      <vt:lpstr>Material</vt:lpstr>
      <vt:lpstr>Whalton Class 2  Spring 2022  Learning Journey</vt:lpstr>
      <vt:lpstr>Year 2 </vt:lpstr>
      <vt:lpstr>Literacy In literacy lessons, we will explore a variety of fiction, non-fiction and poetry texts. This term, our objectives will include: </vt:lpstr>
      <vt:lpstr>Literacy In literacy lessons, we will explore a variety of fiction, non-fiction and poetry texts. This term, our objectives will include: </vt:lpstr>
      <vt:lpstr>Numeracy Our multiplication and division small steps include: </vt:lpstr>
      <vt:lpstr>Numeracy Our geometry small steps include: </vt:lpstr>
      <vt:lpstr>Numeracy Our statistics small steps include: </vt:lpstr>
      <vt:lpstr>Numeracy Our fractions small steps include: </vt:lpstr>
      <vt:lpstr>Science This term our Science topic will be plants Objectives to be covered include:   </vt:lpstr>
      <vt:lpstr>Geography This term our Geography topic will be Extreme Earth. Objectives to be covered include:   </vt:lpstr>
      <vt:lpstr>History This term our History topic will focus onWorld War 2. Our objectives will include:   </vt:lpstr>
      <vt:lpstr>Commando Joe’s This year we will be using the Commando Joe’s programme alongside the  teaching of a number of subjects. This programme will help to develop children’s skills, knowledge and understanding, whilst building their capacity to choose intelligently between decisions that contribute to their character development and specific learning.  Children will complete a variety of exciting missions that are based on the lives of famous heroes and heroines. This term our hero is Ernest Shackleton. These missions will provide cross-curricular links with a wide range of subjects, including Science, History, Music, Art, Design &amp; Technology, PSHE and Computing.       </vt:lpstr>
      <vt:lpstr> Music Our objectives will include: </vt:lpstr>
      <vt:lpstr> Computing This term our computing objectives will include: </vt:lpstr>
      <vt:lpstr>RE This term we shall focus on the themes of the Gospel and incarnation.   </vt:lpstr>
      <vt:lpstr>PSHE This term we will focus on the different jobs that people do and what helps us to stay safe. Objectives will include:   </vt:lpstr>
      <vt:lpstr>Year 3 </vt:lpstr>
      <vt:lpstr>Literacy In literacy lessons, we will explore a variety of fiction, non-fiction and poetry texts. This term, our objectives will include: </vt:lpstr>
      <vt:lpstr>Literacy In literacy lessons, we will explore a variety of fiction, non-fiction and poetry texts. This term, our objectives will include: </vt:lpstr>
      <vt:lpstr>Numeracy Our multiplication and division small steps include: </vt:lpstr>
      <vt:lpstr>Numeracy Our money small steps include: </vt:lpstr>
      <vt:lpstr>Numeracy Our statistics small steps include: </vt:lpstr>
      <vt:lpstr>Science This term our Science topic will be states of matter  Objectives to be covered include:   </vt:lpstr>
      <vt:lpstr>Geography This term our Geography topic will be Extreme Earth. Objectives to be covered include:   </vt:lpstr>
      <vt:lpstr>History This term our History topic will focus onWorld War 2. Our objectives will include:   </vt:lpstr>
      <vt:lpstr>Commando Joe’s This year we will be using the Commando Joe’s programme alongside the  teaching of a number of subjects. This programme will help to develop children’s skills, knowledge and understanding, whilst building their capacity to choose intelligently between decisions that contribute to their character development and specific learning.  Children will complete a variety of exciting missions that are based on the lives of famous heroes and heroines. This term our hero is Ernest Shackleton. These missions will provide cross-curricular links with a wide range of subjects, including Science, History, Music, Art, Design &amp; Technology, PSHE and Computing.       </vt:lpstr>
      <vt:lpstr> Music Our objectives will include: </vt:lpstr>
      <vt:lpstr> Computing This term our computing objectives will include: </vt:lpstr>
      <vt:lpstr>RE This term we shall focus on the themes of the Gospel and incarnation.   </vt:lpstr>
      <vt:lpstr>PSHE This term we will focus on the ideas of family and community. Objectives will include:   </vt:lpstr>
      <vt:lpstr>Year 4 </vt:lpstr>
      <vt:lpstr>Literacy In literacy lessons, we will explore a variety of fiction, non-fiction and poetry texts. This term, our objectives will include: </vt:lpstr>
      <vt:lpstr>Literacy In literacy lessons, we will explore a variety of fiction, non-fiction and poetry texts. This term, our objectives will include: </vt:lpstr>
      <vt:lpstr>Numeracy Our multiplication and division small steps include: </vt:lpstr>
      <vt:lpstr>Numeracy Our area small steps include: </vt:lpstr>
      <vt:lpstr>Numeracy Our decimals small steps include: </vt:lpstr>
      <vt:lpstr>Science This term our Science topic will be states of matter  Objectives to be covered include:   </vt:lpstr>
      <vt:lpstr>Geography This term our Geography topic will be Extreme Earth. Objectives to be covered include:   </vt:lpstr>
      <vt:lpstr>History This term our History topic will focus onWorld War 2. Our objectives will include:   </vt:lpstr>
      <vt:lpstr>Commando Joe’s This year we will be using the Commando Joe’s programme alongside the  teaching of a number of subjects. This programme will help to develop children’s skills, knowledge and understanding, whilst building their capacity to choose intelligently between decisions that contribute to their character development and specific learning.  Children will complete a variety of exciting missions that are based on the lives of famous heroes and heroines. This term our hero is Ernest Shackleton. These missions will provide cross-curricular links with a wide range of subjects, including Science, History, Music, Art, Design &amp; Technology, PSHE and Computing.       </vt:lpstr>
      <vt:lpstr> Music Our objectives will include: </vt:lpstr>
      <vt:lpstr> Computing This term our computing objectives will include: </vt:lpstr>
      <vt:lpstr>RE This term we shall focus on the themes of the Gospel and incarnation.   </vt:lpstr>
      <vt:lpstr>PSHE This term we will focus on the ideas of managing our feelings and personal growth. Objectives will include: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Learning Journey Autumn Term 2019</dc:title>
  <dc:creator>J Reilly</dc:creator>
  <cp:lastModifiedBy>Nichola Brannen</cp:lastModifiedBy>
  <cp:revision>76</cp:revision>
  <dcterms:created xsi:type="dcterms:W3CDTF">2020-12-28T20:11:00Z</dcterms:created>
  <dcterms:modified xsi:type="dcterms:W3CDTF">2022-02-09T09:41:02Z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2057-11.2.0.10426</vt:lpwstr>
  </property>
  <property fmtid="{D5CDD505-2E9C-101B-9397-08002B2CF9AE}" pid="3" name="ICV">
    <vt:lpwstr>5CA54A2A385444CB8C7047EF9B9A34AC</vt:lpwstr>
  </property>
</Properties>
</file>